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80" r:id="rId2"/>
    <p:sldMasterId id="2147483687" r:id="rId3"/>
  </p:sldMasterIdLst>
  <p:notesMasterIdLst>
    <p:notesMasterId r:id="rId11"/>
  </p:notesMasterIdLst>
  <p:sldIdLst>
    <p:sldId id="294" r:id="rId4"/>
    <p:sldId id="1226" r:id="rId5"/>
    <p:sldId id="11089975" r:id="rId6"/>
    <p:sldId id="350" r:id="rId7"/>
    <p:sldId id="304" r:id="rId8"/>
    <p:sldId id="360" r:id="rId9"/>
    <p:sldId id="327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44" autoAdjust="0"/>
  </p:normalViewPr>
  <p:slideViewPr>
    <p:cSldViewPr snapToGrid="0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B922C-AA99-4B81-B915-1629802EB0AD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9E940-E449-4A47-8366-2D19450B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65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188F3-69D3-4061-9271-EC28C4778B5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1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48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729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35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62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65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946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E8DD-E0A7-4CEE-BDD4-4F3376137FAE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815F-BFA4-42D7-B1E2-59DE4EA317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962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681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E8DD-E0A7-4CEE-BDD4-4F3376137FAE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815F-BFA4-42D7-B1E2-59DE4EA317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2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E8DD-E0A7-4CEE-BDD4-4F3376137FAE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815F-BFA4-42D7-B1E2-59DE4EA317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1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853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E8DD-E0A7-4CEE-BDD4-4F3376137FAE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815F-BFA4-42D7-B1E2-59DE4EA317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802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365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D4B8-EBE1-49D8-B288-09D3BAB8341E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55D-95D5-41E4-A9F6-867A8246F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06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50838">
              <a:buSzTx/>
              <a:buNone/>
              <a:defRPr sz="153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buSzTx/>
              <a:buNone/>
              <a:defRPr sz="275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228600" defTabSz="412750">
              <a:buSzTx/>
              <a:buNone/>
              <a:defRPr sz="275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457200" defTabSz="412750">
              <a:buSzTx/>
              <a:buNone/>
              <a:defRPr sz="275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685800" defTabSz="412750">
              <a:buSzTx/>
              <a:buNone/>
              <a:defRPr sz="275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914400" defTabSz="412750">
              <a:buSzTx/>
              <a:buNone/>
              <a:defRPr sz="275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OPPOSans M"/>
                <a:ea typeface="OPPOSans M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222222">
                  <a:tint val="75000"/>
                </a:srgbClr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0997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096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53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235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439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D4B8-EBE1-49D8-B288-09D3BAB8341E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55D-95D5-41E4-A9F6-867A8246F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16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0F22533-F80C-4776-84BB-3E63EAB25D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6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50838">
              <a:buSzTx/>
              <a:buNone/>
              <a:defRPr sz="153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buSzTx/>
              <a:buNone/>
              <a:defRPr sz="275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228600" defTabSz="412750">
              <a:buSzTx/>
              <a:buNone/>
              <a:defRPr sz="275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457200" defTabSz="412750">
              <a:buSzTx/>
              <a:buNone/>
              <a:defRPr sz="275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685800" defTabSz="412750">
              <a:buSzTx/>
              <a:buNone/>
              <a:defRPr sz="275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914400" defTabSz="412750">
              <a:buSzTx/>
              <a:buNone/>
              <a:defRPr sz="275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OPPOSans M"/>
                <a:ea typeface="OPPOSans M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222222">
                  <a:tint val="75000"/>
                </a:srgbClr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37993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04F2C-7D0C-4954-B0A4-96DACA62F8D2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4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B8A3-A6A6-4182-BF03-C7222DD023B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32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6C1D9-153B-45BB-B5DE-7579A53756C5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2952A-0647-46EA-8310-EDCEE27AF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0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1.jpe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3" Type="http://schemas.openxmlformats.org/officeDocument/2006/relationships/tags" Target="../tags/tag32.xml"/><Relationship Id="rId21" Type="http://schemas.openxmlformats.org/officeDocument/2006/relationships/image" Target="../media/image3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image" Target="../media/image2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10" Type="http://schemas.openxmlformats.org/officeDocument/2006/relationships/tags" Target="../tags/tag39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image" Target="../media/image5.png"/><Relationship Id="rId3" Type="http://schemas.openxmlformats.org/officeDocument/2006/relationships/tags" Target="../tags/tag50.xml"/><Relationship Id="rId21" Type="http://schemas.openxmlformats.org/officeDocument/2006/relationships/tags" Target="../tags/tag68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slideLayout" Target="../slideLayouts/slideLayout5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tags" Target="../tags/tag67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tags" Target="../tags/tag71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tags" Target="../tags/tag70.xml"/><Relationship Id="rId10" Type="http://schemas.openxmlformats.org/officeDocument/2006/relationships/tags" Target="../tags/tag57.xml"/><Relationship Id="rId19" Type="http://schemas.openxmlformats.org/officeDocument/2006/relationships/tags" Target="../tags/tag66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tags" Target="../tags/tag69.xml"/><Relationship Id="rId27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9.png"/><Relationship Id="rId2" Type="http://schemas.openxmlformats.org/officeDocument/2006/relationships/tags" Target="../tags/tag73.xml"/><Relationship Id="rId16" Type="http://schemas.openxmlformats.org/officeDocument/2006/relationships/image" Target="../media/image8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7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image" Target="../media/image10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8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image" Target="../media/image11.png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slideLayout" Target="../slideLayouts/slideLayout5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an-schiumarini-dcL8ESbsGis-unsplash">
            <a:extLst>
              <a:ext uri="{FF2B5EF4-FFF2-40B4-BE49-F238E27FC236}">
                <a16:creationId xmlns:a16="http://schemas.microsoft.com/office/drawing/2014/main" id="{F10707FB-C177-0784-74D2-4883F54AC01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10" cstate="screen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5" y="0"/>
            <a:ext cx="12374193" cy="68564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9057ADA-E51F-0C91-0F0C-69AC7353A4C2}"/>
              </a:ext>
            </a:extLst>
          </p:cNvPr>
          <p:cNvSpPr/>
          <p:nvPr/>
        </p:nvSpPr>
        <p:spPr>
          <a:xfrm>
            <a:off x="2204" y="1"/>
            <a:ext cx="12187592" cy="6856412"/>
          </a:xfrm>
          <a:prstGeom prst="rect">
            <a:avLst/>
          </a:prstGeom>
          <a:gradFill flip="none" rotWithShape="1">
            <a:gsLst>
              <a:gs pos="48700">
                <a:schemeClr val="accent1">
                  <a:lumMod val="75000"/>
                  <a:alpha val="70000"/>
                </a:schemeClr>
              </a:gs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209801" y="3283698"/>
            <a:ext cx="7868308" cy="1155433"/>
            <a:chOff x="2959100" y="2919354"/>
            <a:chExt cx="6291943" cy="115570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2959100" y="2919354"/>
              <a:ext cx="6291943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959100" y="4075054"/>
              <a:ext cx="629194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副标题"/>
          <p:cNvSpPr txBox="1"/>
          <p:nvPr>
            <p:custDataLst>
              <p:tags r:id="rId2"/>
            </p:custDataLst>
          </p:nvPr>
        </p:nvSpPr>
        <p:spPr>
          <a:xfrm>
            <a:off x="2270235" y="4651095"/>
            <a:ext cx="7721490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and Implementation of Java Online Shopping System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年份"/>
          <p:cNvSpPr txBox="1"/>
          <p:nvPr>
            <p:custDataLst>
              <p:tags r:id="rId3"/>
            </p:custDataLst>
          </p:nvPr>
        </p:nvSpPr>
        <p:spPr>
          <a:xfrm>
            <a:off x="4519000" y="1770600"/>
            <a:ext cx="3223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2023</a:t>
            </a:r>
            <a:endParaRPr lang="zh-CN" altLang="en-US" sz="5399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日期">
            <a:extLst>
              <a:ext uri="{FF2B5EF4-FFF2-40B4-BE49-F238E27FC236}">
                <a16:creationId xmlns:a16="http://schemas.microsoft.com/office/drawing/2014/main" id="{B0ED0E0F-FBF2-5AAB-1ACD-D75DE0F09DB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519000" y="5848136"/>
            <a:ext cx="3223960" cy="39878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altLang="zh-CN" sz="160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12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2023/10/27</a:t>
            </a:r>
            <a:endParaRPr lang="en-US" altLang="zh-CN" sz="1600" spc="300" dirty="0">
              <a:solidFill>
                <a:schemeClr val="tx2"/>
              </a:solidFill>
              <a:effectLst>
                <a:outerShdw blurRad="76200" dist="38100" dir="2700000" algn="ctr" rotWithShape="0">
                  <a:schemeClr val="accent1">
                    <a:alpha val="12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汇报人">
            <a:extLst>
              <a:ext uri="{FF2B5EF4-FFF2-40B4-BE49-F238E27FC236}">
                <a16:creationId xmlns:a16="http://schemas.microsoft.com/office/drawing/2014/main" id="{C02EE074-49AB-DD22-78FE-55C70958340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295649" y="5478804"/>
            <a:ext cx="5600702" cy="36933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ctr" rotWithShape="0">
                    <a:schemeClr val="accent1">
                      <a:alpha val="50000"/>
                    </a:schemeClr>
                  </a:outerShdw>
                </a:effectLst>
                <a:latin typeface="OPlusSans 3.0" panose="00000500000000000000" pitchFamily="2" charset="-122"/>
                <a:ea typeface="OPlusSans 3.0" panose="00000500000000000000" pitchFamily="2" charset="-122"/>
              </a:rPr>
              <a:t>邱天</a:t>
            </a:r>
            <a:endParaRPr lang="en-US" dirty="0">
              <a:solidFill>
                <a:schemeClr val="tx2"/>
              </a:solidFill>
              <a:effectLst>
                <a:outerShdw blurRad="38100" dist="38100" dir="2700000" algn="ctr" rotWithShape="0">
                  <a:schemeClr val="accent1">
                    <a:alpha val="50000"/>
                  </a:schemeClr>
                </a:outerShdw>
              </a:effectLst>
              <a:latin typeface="OPlusSans 3.0" panose="00000500000000000000" pitchFamily="2" charset="-122"/>
              <a:ea typeface="OPlusSans 3.0" panose="00000500000000000000" pitchFamily="2" charset="-122"/>
            </a:endParaRPr>
          </a:p>
        </p:txBody>
      </p:sp>
      <p:sp>
        <p:nvSpPr>
          <p:cNvPr id="7" name="logo/company">
            <a:extLst>
              <a:ext uri="{FF2B5EF4-FFF2-40B4-BE49-F238E27FC236}">
                <a16:creationId xmlns:a16="http://schemas.microsoft.com/office/drawing/2014/main" id="{7038E250-FE07-9304-166B-6DB7A55238C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21142" y="235002"/>
            <a:ext cx="4139021" cy="523695"/>
          </a:xfrm>
          <a:prstGeom prst="rect">
            <a:avLst/>
          </a:prstGeom>
          <a:noFill/>
        </p:spPr>
        <p:txBody>
          <a:bodyPr wrap="square" rtlCol="0" anchor="ctr">
            <a:normAutofit fontScale="97500"/>
          </a:bodyPr>
          <a:lstStyle/>
          <a:p>
            <a:endParaRPr lang="zh-CN" altLang="en-US" sz="1400" dirty="0">
              <a:solidFill>
                <a:schemeClr val="tx2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标题"/>
          <p:cNvSpPr txBox="1"/>
          <p:nvPr>
            <p:custDataLst>
              <p:tags r:id="rId7"/>
            </p:custDataLst>
          </p:nvPr>
        </p:nvSpPr>
        <p:spPr>
          <a:xfrm>
            <a:off x="2209801" y="3389675"/>
            <a:ext cx="7900396" cy="9539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r>
              <a:rPr lang="en-US" altLang="zh-CN" sz="4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4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网上购物系统开发与实现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830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滑2"/>
          <p:cNvSpPr/>
          <p:nvPr>
            <p:custDataLst>
              <p:tags r:id="rId2"/>
            </p:custDataLst>
          </p:nvPr>
        </p:nvSpPr>
        <p:spPr>
          <a:xfrm rot="5400000" flipH="1">
            <a:off x="-299721" y="-737870"/>
            <a:ext cx="2495413" cy="2733675"/>
          </a:xfrm>
          <a:custGeom>
            <a:avLst/>
            <a:gdLst>
              <a:gd name="connsiteX0" fmla="*/ 3030933 w 3030933"/>
              <a:gd name="connsiteY0" fmla="*/ 0 h 3320327"/>
              <a:gd name="connsiteX1" fmla="*/ 3030933 w 3030933"/>
              <a:gd name="connsiteY1" fmla="*/ 1315475 h 3320327"/>
              <a:gd name="connsiteX2" fmla="*/ 2861061 w 3030933"/>
              <a:gd name="connsiteY2" fmla="*/ 1341401 h 3320327"/>
              <a:gd name="connsiteX3" fmla="*/ 1310294 w 3030933"/>
              <a:gd name="connsiteY3" fmla="*/ 3244127 h 3320327"/>
              <a:gd name="connsiteX4" fmla="*/ 1314142 w 3030933"/>
              <a:gd name="connsiteY4" fmla="*/ 3320327 h 3320327"/>
              <a:gd name="connsiteX5" fmla="*/ 3848 w 3030933"/>
              <a:gd name="connsiteY5" fmla="*/ 3320327 h 3320327"/>
              <a:gd name="connsiteX6" fmla="*/ 0 w 3030933"/>
              <a:gd name="connsiteY6" fmla="*/ 3244127 h 3320327"/>
              <a:gd name="connsiteX7" fmla="*/ 2919932 w 3030933"/>
              <a:gd name="connsiteY7" fmla="*/ 8440 h 332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0933" h="3320327">
                <a:moveTo>
                  <a:pt x="3030933" y="0"/>
                </a:moveTo>
                <a:lnTo>
                  <a:pt x="3030933" y="1315475"/>
                </a:lnTo>
                <a:lnTo>
                  <a:pt x="2861061" y="1341401"/>
                </a:lnTo>
                <a:cubicBezTo>
                  <a:pt x="1976040" y="1522502"/>
                  <a:pt x="1310294" y="2305568"/>
                  <a:pt x="1310294" y="3244127"/>
                </a:cubicBezTo>
                <a:lnTo>
                  <a:pt x="1314142" y="3320327"/>
                </a:lnTo>
                <a:lnTo>
                  <a:pt x="3848" y="3320327"/>
                </a:lnTo>
                <a:lnTo>
                  <a:pt x="0" y="3244127"/>
                </a:lnTo>
                <a:cubicBezTo>
                  <a:pt x="0" y="1560101"/>
                  <a:pt x="1279849" y="175000"/>
                  <a:pt x="2919932" y="84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: Shape 25"/>
          <p:cNvSpPr/>
          <p:nvPr>
            <p:custDataLst>
              <p:tags r:id="rId3"/>
            </p:custDataLst>
          </p:nvPr>
        </p:nvSpPr>
        <p:spPr>
          <a:xfrm flipH="1">
            <a:off x="11597005" y="6341110"/>
            <a:ext cx="339090" cy="340360"/>
          </a:xfrm>
          <a:custGeom>
            <a:avLst/>
            <a:gdLst>
              <a:gd name="connsiteX0" fmla="*/ 316376 w 718878"/>
              <a:gd name="connsiteY0" fmla="*/ 634637 h 719819"/>
              <a:gd name="connsiteX1" fmla="*/ 401558 w 718878"/>
              <a:gd name="connsiteY1" fmla="*/ 634637 h 719819"/>
              <a:gd name="connsiteX2" fmla="*/ 401558 w 718878"/>
              <a:gd name="connsiteY2" fmla="*/ 719819 h 719819"/>
              <a:gd name="connsiteX3" fmla="*/ 316376 w 718878"/>
              <a:gd name="connsiteY3" fmla="*/ 719819 h 719819"/>
              <a:gd name="connsiteX4" fmla="*/ 632753 w 718878"/>
              <a:gd name="connsiteY4" fmla="*/ 634636 h 719819"/>
              <a:gd name="connsiteX5" fmla="*/ 717935 w 718878"/>
              <a:gd name="connsiteY5" fmla="*/ 634636 h 719819"/>
              <a:gd name="connsiteX6" fmla="*/ 717935 w 718878"/>
              <a:gd name="connsiteY6" fmla="*/ 719818 h 719819"/>
              <a:gd name="connsiteX7" fmla="*/ 632753 w 718878"/>
              <a:gd name="connsiteY7" fmla="*/ 719818 h 719819"/>
              <a:gd name="connsiteX8" fmla="*/ 0 w 718878"/>
              <a:gd name="connsiteY8" fmla="*/ 634636 h 719819"/>
              <a:gd name="connsiteX9" fmla="*/ 85182 w 718878"/>
              <a:gd name="connsiteY9" fmla="*/ 634636 h 719819"/>
              <a:gd name="connsiteX10" fmla="*/ 85182 w 718878"/>
              <a:gd name="connsiteY10" fmla="*/ 719818 h 719819"/>
              <a:gd name="connsiteX11" fmla="*/ 0 w 718878"/>
              <a:gd name="connsiteY11" fmla="*/ 719818 h 719819"/>
              <a:gd name="connsiteX12" fmla="*/ 632756 w 718878"/>
              <a:gd name="connsiteY12" fmla="*/ 317318 h 719819"/>
              <a:gd name="connsiteX13" fmla="*/ 717938 w 718878"/>
              <a:gd name="connsiteY13" fmla="*/ 317318 h 719819"/>
              <a:gd name="connsiteX14" fmla="*/ 717938 w 718878"/>
              <a:gd name="connsiteY14" fmla="*/ 402500 h 719819"/>
              <a:gd name="connsiteX15" fmla="*/ 632756 w 718878"/>
              <a:gd name="connsiteY15" fmla="*/ 402500 h 719819"/>
              <a:gd name="connsiteX16" fmla="*/ 316378 w 718878"/>
              <a:gd name="connsiteY16" fmla="*/ 317318 h 719819"/>
              <a:gd name="connsiteX17" fmla="*/ 401560 w 718878"/>
              <a:gd name="connsiteY17" fmla="*/ 317318 h 719819"/>
              <a:gd name="connsiteX18" fmla="*/ 401560 w 718878"/>
              <a:gd name="connsiteY18" fmla="*/ 402500 h 719819"/>
              <a:gd name="connsiteX19" fmla="*/ 316378 w 718878"/>
              <a:gd name="connsiteY19" fmla="*/ 402500 h 719819"/>
              <a:gd name="connsiteX20" fmla="*/ 0 w 718878"/>
              <a:gd name="connsiteY20" fmla="*/ 317318 h 719819"/>
              <a:gd name="connsiteX21" fmla="*/ 85182 w 718878"/>
              <a:gd name="connsiteY21" fmla="*/ 317318 h 719819"/>
              <a:gd name="connsiteX22" fmla="*/ 85182 w 718878"/>
              <a:gd name="connsiteY22" fmla="*/ 402500 h 719819"/>
              <a:gd name="connsiteX23" fmla="*/ 0 w 718878"/>
              <a:gd name="connsiteY23" fmla="*/ 402500 h 719819"/>
              <a:gd name="connsiteX24" fmla="*/ 633696 w 718878"/>
              <a:gd name="connsiteY24" fmla="*/ 0 h 719819"/>
              <a:gd name="connsiteX25" fmla="*/ 718878 w 718878"/>
              <a:gd name="connsiteY25" fmla="*/ 0 h 719819"/>
              <a:gd name="connsiteX26" fmla="*/ 718878 w 718878"/>
              <a:gd name="connsiteY26" fmla="*/ 85182 h 719819"/>
              <a:gd name="connsiteX27" fmla="*/ 633696 w 718878"/>
              <a:gd name="connsiteY27" fmla="*/ 85182 h 719819"/>
              <a:gd name="connsiteX28" fmla="*/ 316378 w 718878"/>
              <a:gd name="connsiteY28" fmla="*/ 0 h 719819"/>
              <a:gd name="connsiteX29" fmla="*/ 401560 w 718878"/>
              <a:gd name="connsiteY29" fmla="*/ 0 h 719819"/>
              <a:gd name="connsiteX30" fmla="*/ 401560 w 718878"/>
              <a:gd name="connsiteY30" fmla="*/ 85182 h 719819"/>
              <a:gd name="connsiteX31" fmla="*/ 316378 w 718878"/>
              <a:gd name="connsiteY31" fmla="*/ 85182 h 719819"/>
              <a:gd name="connsiteX32" fmla="*/ 0 w 718878"/>
              <a:gd name="connsiteY32" fmla="*/ 0 h 719819"/>
              <a:gd name="connsiteX33" fmla="*/ 85182 w 718878"/>
              <a:gd name="connsiteY33" fmla="*/ 0 h 719819"/>
              <a:gd name="connsiteX34" fmla="*/ 85182 w 718878"/>
              <a:gd name="connsiteY34" fmla="*/ 85182 h 719819"/>
              <a:gd name="connsiteX35" fmla="*/ 0 w 718878"/>
              <a:gd name="connsiteY35" fmla="*/ 85182 h 7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8878" h="719819">
                <a:moveTo>
                  <a:pt x="316376" y="634637"/>
                </a:moveTo>
                <a:lnTo>
                  <a:pt x="401558" y="634637"/>
                </a:lnTo>
                <a:lnTo>
                  <a:pt x="401558" y="719819"/>
                </a:lnTo>
                <a:lnTo>
                  <a:pt x="316376" y="719819"/>
                </a:lnTo>
                <a:close/>
                <a:moveTo>
                  <a:pt x="632753" y="634636"/>
                </a:moveTo>
                <a:lnTo>
                  <a:pt x="717935" y="634636"/>
                </a:lnTo>
                <a:lnTo>
                  <a:pt x="717935" y="719818"/>
                </a:lnTo>
                <a:lnTo>
                  <a:pt x="632753" y="719818"/>
                </a:lnTo>
                <a:close/>
                <a:moveTo>
                  <a:pt x="0" y="634636"/>
                </a:moveTo>
                <a:lnTo>
                  <a:pt x="85182" y="634636"/>
                </a:lnTo>
                <a:lnTo>
                  <a:pt x="85182" y="719818"/>
                </a:lnTo>
                <a:lnTo>
                  <a:pt x="0" y="719818"/>
                </a:lnTo>
                <a:close/>
                <a:moveTo>
                  <a:pt x="632756" y="317318"/>
                </a:moveTo>
                <a:lnTo>
                  <a:pt x="717938" y="317318"/>
                </a:lnTo>
                <a:lnTo>
                  <a:pt x="717938" y="402500"/>
                </a:lnTo>
                <a:lnTo>
                  <a:pt x="632756" y="402500"/>
                </a:lnTo>
                <a:close/>
                <a:moveTo>
                  <a:pt x="316378" y="317318"/>
                </a:moveTo>
                <a:lnTo>
                  <a:pt x="401560" y="317318"/>
                </a:lnTo>
                <a:lnTo>
                  <a:pt x="401560" y="402500"/>
                </a:lnTo>
                <a:lnTo>
                  <a:pt x="316378" y="402500"/>
                </a:lnTo>
                <a:close/>
                <a:moveTo>
                  <a:pt x="0" y="317318"/>
                </a:moveTo>
                <a:lnTo>
                  <a:pt x="85182" y="317318"/>
                </a:lnTo>
                <a:lnTo>
                  <a:pt x="85182" y="402500"/>
                </a:lnTo>
                <a:lnTo>
                  <a:pt x="0" y="402500"/>
                </a:lnTo>
                <a:close/>
                <a:moveTo>
                  <a:pt x="633696" y="0"/>
                </a:moveTo>
                <a:lnTo>
                  <a:pt x="718878" y="0"/>
                </a:lnTo>
                <a:lnTo>
                  <a:pt x="718878" y="85182"/>
                </a:lnTo>
                <a:lnTo>
                  <a:pt x="633696" y="85182"/>
                </a:lnTo>
                <a:close/>
                <a:moveTo>
                  <a:pt x="316378" y="0"/>
                </a:moveTo>
                <a:lnTo>
                  <a:pt x="401560" y="0"/>
                </a:lnTo>
                <a:lnTo>
                  <a:pt x="401560" y="85182"/>
                </a:lnTo>
                <a:lnTo>
                  <a:pt x="316378" y="85182"/>
                </a:lnTo>
                <a:close/>
                <a:moveTo>
                  <a:pt x="0" y="0"/>
                </a:moveTo>
                <a:lnTo>
                  <a:pt x="85182" y="0"/>
                </a:lnTo>
                <a:lnTo>
                  <a:pt x="85182" y="85182"/>
                </a:lnTo>
                <a:lnTo>
                  <a:pt x="0" y="85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0" name="平滑3"/>
          <p:cNvGrpSpPr/>
          <p:nvPr/>
        </p:nvGrpSpPr>
        <p:grpSpPr>
          <a:xfrm>
            <a:off x="10845165" y="471170"/>
            <a:ext cx="1121410" cy="314960"/>
            <a:chOff x="10346364" y="648401"/>
            <a:chExt cx="1184069" cy="403309"/>
          </a:xfrm>
          <a:solidFill>
            <a:schemeClr val="accent2"/>
          </a:solidFill>
        </p:grpSpPr>
        <p:sp>
          <p:nvSpPr>
            <p:cNvPr id="117" name="5"/>
            <p:cNvSpPr/>
            <p:nvPr>
              <p:custDataLst>
                <p:tags r:id="rId17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4"/>
            <p:cNvSpPr/>
            <p:nvPr>
              <p:custDataLst>
                <p:tags r:id="rId18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3"/>
            <p:cNvSpPr/>
            <p:nvPr>
              <p:custDataLst>
                <p:tags r:id="rId19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2"/>
            <p:cNvSpPr/>
            <p:nvPr>
              <p:custDataLst>
                <p:tags r:id="rId20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1"/>
            <p:cNvSpPr/>
            <p:nvPr>
              <p:custDataLst>
                <p:tags r:id="rId21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"/>
          <p:cNvSpPr txBox="1"/>
          <p:nvPr>
            <p:custDataLst>
              <p:tags r:id="rId4"/>
            </p:custDataLst>
          </p:nvPr>
        </p:nvSpPr>
        <p:spPr>
          <a:xfrm>
            <a:off x="753110" y="127000"/>
            <a:ext cx="421830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i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rPr>
              <a:t>Contents</a:t>
            </a:r>
          </a:p>
        </p:txBody>
      </p:sp>
      <p:grpSp>
        <p:nvGrpSpPr>
          <p:cNvPr id="48" name="目录2"/>
          <p:cNvGrpSpPr/>
          <p:nvPr/>
        </p:nvGrpSpPr>
        <p:grpSpPr>
          <a:xfrm>
            <a:off x="981710" y="2396490"/>
            <a:ext cx="9547225" cy="521970"/>
            <a:chOff x="2741" y="2999"/>
            <a:chExt cx="15035" cy="822"/>
          </a:xfrm>
        </p:grpSpPr>
        <p:sp>
          <p:nvSpPr>
            <p:cNvPr id="13" name="Rounded Rectangle 12"/>
            <p:cNvSpPr/>
            <p:nvPr>
              <p:custDataLst>
                <p:tags r:id="rId15"/>
              </p:custDataLst>
            </p:nvPr>
          </p:nvSpPr>
          <p:spPr>
            <a:xfrm rot="2700000">
              <a:off x="2741" y="3226"/>
              <a:ext cx="514" cy="514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65000" lnSpcReduction="20000"/>
            </a:bodyPr>
            <a:lstStyle/>
            <a:p>
              <a:pPr algn="ctr"/>
              <a:endParaRPr 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4"/>
            <p:cNvSpPr txBox="1"/>
            <p:nvPr>
              <p:custDataLst>
                <p:tags r:id="rId16"/>
              </p:custDataLst>
            </p:nvPr>
          </p:nvSpPr>
          <p:spPr>
            <a:xfrm>
              <a:off x="3598" y="2999"/>
              <a:ext cx="14178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Bold" panose="020B0800000000000000" charset="-122"/>
                  <a:sym typeface="+mn-lt"/>
                </a:rPr>
                <a:t>系统需求分析</a:t>
              </a:r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+mn-lt"/>
              </a:endParaRPr>
            </a:p>
          </p:txBody>
        </p:sp>
      </p:grpSp>
      <p:grpSp>
        <p:nvGrpSpPr>
          <p:cNvPr id="49" name="目录3"/>
          <p:cNvGrpSpPr/>
          <p:nvPr/>
        </p:nvGrpSpPr>
        <p:grpSpPr>
          <a:xfrm>
            <a:off x="981710" y="3115945"/>
            <a:ext cx="9268460" cy="521970"/>
            <a:chOff x="2741" y="4416"/>
            <a:chExt cx="14596" cy="822"/>
          </a:xfrm>
        </p:grpSpPr>
        <p:sp>
          <p:nvSpPr>
            <p:cNvPr id="25" name="TextBox 4"/>
            <p:cNvSpPr txBox="1"/>
            <p:nvPr>
              <p:custDataLst>
                <p:tags r:id="rId13"/>
              </p:custDataLst>
            </p:nvPr>
          </p:nvSpPr>
          <p:spPr>
            <a:xfrm>
              <a:off x="3598" y="4416"/>
              <a:ext cx="13739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Bold" panose="020B0800000000000000" charset="-122"/>
                  <a:sym typeface="+mn-lt"/>
                </a:rPr>
                <a:t>系统设计</a:t>
              </a:r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+mn-lt"/>
              </a:endParaRPr>
            </a:p>
          </p:txBody>
        </p:sp>
        <p:sp>
          <p:nvSpPr>
            <p:cNvPr id="38" name="Rounded Rectangle 12"/>
            <p:cNvSpPr/>
            <p:nvPr>
              <p:custDataLst>
                <p:tags r:id="rId14"/>
              </p:custDataLst>
            </p:nvPr>
          </p:nvSpPr>
          <p:spPr>
            <a:xfrm rot="2700000">
              <a:off x="2741" y="4607"/>
              <a:ext cx="514" cy="514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65000" lnSpcReduction="20000"/>
            </a:bodyPr>
            <a:lstStyle/>
            <a:p>
              <a:pPr algn="ctr"/>
              <a:endParaRPr 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目录1"/>
          <p:cNvGrpSpPr/>
          <p:nvPr/>
        </p:nvGrpSpPr>
        <p:grpSpPr>
          <a:xfrm>
            <a:off x="981710" y="1677035"/>
            <a:ext cx="9268460" cy="521970"/>
            <a:chOff x="2741" y="1622"/>
            <a:chExt cx="14596" cy="822"/>
          </a:xfrm>
        </p:grpSpPr>
        <p:sp>
          <p:nvSpPr>
            <p:cNvPr id="14" name="TextBox 4"/>
            <p:cNvSpPr txBox="1"/>
            <p:nvPr>
              <p:custDataLst>
                <p:tags r:id="rId11"/>
              </p:custDataLst>
            </p:nvPr>
          </p:nvSpPr>
          <p:spPr>
            <a:xfrm>
              <a:off x="3597" y="1622"/>
              <a:ext cx="13740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Bold" panose="020B0800000000000000" charset="-122"/>
                  <a:sym typeface="+mn-lt"/>
                </a:rPr>
                <a:t>概述</a:t>
              </a:r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+mn-lt"/>
              </a:endParaRPr>
            </a:p>
          </p:txBody>
        </p:sp>
        <p:sp>
          <p:nvSpPr>
            <p:cNvPr id="39" name="Rounded Rectangle 12"/>
            <p:cNvSpPr/>
            <p:nvPr>
              <p:custDataLst>
                <p:tags r:id="rId12"/>
              </p:custDataLst>
            </p:nvPr>
          </p:nvSpPr>
          <p:spPr>
            <a:xfrm rot="2700000">
              <a:off x="2741" y="1844"/>
              <a:ext cx="514" cy="514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65000" lnSpcReduction="20000"/>
            </a:bodyPr>
            <a:lstStyle/>
            <a:p>
              <a:pPr algn="ctr"/>
              <a:endParaRPr 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目录4"/>
          <p:cNvGrpSpPr/>
          <p:nvPr/>
        </p:nvGrpSpPr>
        <p:grpSpPr>
          <a:xfrm>
            <a:off x="981710" y="3835400"/>
            <a:ext cx="9268460" cy="521970"/>
            <a:chOff x="2741" y="5859"/>
            <a:chExt cx="14596" cy="822"/>
          </a:xfrm>
        </p:grpSpPr>
        <p:sp>
          <p:nvSpPr>
            <p:cNvPr id="9" name="TextBox 4"/>
            <p:cNvSpPr txBox="1"/>
            <p:nvPr>
              <p:custDataLst>
                <p:tags r:id="rId9"/>
              </p:custDataLst>
            </p:nvPr>
          </p:nvSpPr>
          <p:spPr>
            <a:xfrm>
              <a:off x="3598" y="5859"/>
              <a:ext cx="13739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Bold" panose="020B0800000000000000" charset="-122"/>
                  <a:sym typeface="+mn-lt"/>
                </a:rPr>
                <a:t>数据库设计</a:t>
              </a:r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+mn-lt"/>
              </a:endParaRPr>
            </a:p>
          </p:txBody>
        </p:sp>
        <p:sp>
          <p:nvSpPr>
            <p:cNvPr id="40" name="Rounded Rectangle 12"/>
            <p:cNvSpPr/>
            <p:nvPr>
              <p:custDataLst>
                <p:tags r:id="rId10"/>
              </p:custDataLst>
            </p:nvPr>
          </p:nvSpPr>
          <p:spPr>
            <a:xfrm rot="2700000">
              <a:off x="2741" y="6044"/>
              <a:ext cx="514" cy="514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65000" lnSpcReduction="20000"/>
            </a:bodyPr>
            <a:lstStyle/>
            <a:p>
              <a:pPr algn="ctr"/>
              <a:endParaRPr 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目录5"/>
          <p:cNvGrpSpPr/>
          <p:nvPr/>
        </p:nvGrpSpPr>
        <p:grpSpPr>
          <a:xfrm>
            <a:off x="981710" y="4554855"/>
            <a:ext cx="6964680" cy="521970"/>
            <a:chOff x="2741" y="7370"/>
            <a:chExt cx="10968" cy="822"/>
          </a:xfrm>
        </p:grpSpPr>
        <p:sp>
          <p:nvSpPr>
            <p:cNvPr id="10" name="TextBox 4"/>
            <p:cNvSpPr txBox="1"/>
            <p:nvPr>
              <p:custDataLst>
                <p:tags r:id="rId7"/>
              </p:custDataLst>
            </p:nvPr>
          </p:nvSpPr>
          <p:spPr>
            <a:xfrm>
              <a:off x="3598" y="7370"/>
              <a:ext cx="10111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Bold" panose="020B0800000000000000" charset="-122"/>
                  <a:sym typeface="+mn-lt"/>
                </a:rPr>
                <a:t>开发环境搭建</a:t>
              </a:r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+mn-lt"/>
              </a:endParaRPr>
            </a:p>
          </p:txBody>
        </p:sp>
        <p:sp>
          <p:nvSpPr>
            <p:cNvPr id="45" name="Rounded Rectangle 12"/>
            <p:cNvSpPr/>
            <p:nvPr>
              <p:custDataLst>
                <p:tags r:id="rId8"/>
              </p:custDataLst>
            </p:nvPr>
          </p:nvSpPr>
          <p:spPr>
            <a:xfrm rot="2700000">
              <a:off x="2741" y="7562"/>
              <a:ext cx="514" cy="514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65000" lnSpcReduction="20000"/>
            </a:bodyPr>
            <a:lstStyle/>
            <a:p>
              <a:pPr algn="ctr"/>
              <a:endParaRPr 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目录6"/>
          <p:cNvGrpSpPr/>
          <p:nvPr/>
        </p:nvGrpSpPr>
        <p:grpSpPr>
          <a:xfrm>
            <a:off x="981710" y="5274310"/>
            <a:ext cx="6964045" cy="521970"/>
            <a:chOff x="2741" y="8742"/>
            <a:chExt cx="10967" cy="822"/>
          </a:xfrm>
        </p:grpSpPr>
        <p:sp>
          <p:nvSpPr>
            <p:cNvPr id="11" name="TextBox 4"/>
            <p:cNvSpPr txBox="1"/>
            <p:nvPr>
              <p:custDataLst>
                <p:tags r:id="rId5"/>
              </p:custDataLst>
            </p:nvPr>
          </p:nvSpPr>
          <p:spPr>
            <a:xfrm>
              <a:off x="3597" y="8742"/>
              <a:ext cx="10111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实现网上购物功能</a:t>
              </a:r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Rounded Rectangle 12"/>
            <p:cNvSpPr/>
            <p:nvPr>
              <p:custDataLst>
                <p:tags r:id="rId6"/>
              </p:custDataLst>
            </p:nvPr>
          </p:nvSpPr>
          <p:spPr>
            <a:xfrm rot="2700000">
              <a:off x="2741" y="8933"/>
              <a:ext cx="514" cy="514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65000" lnSpcReduction="20000"/>
            </a:bodyPr>
            <a:lstStyle/>
            <a:p>
              <a:pPr algn="ctr"/>
              <a:endParaRPr 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背景">
            <a:extLst>
              <a:ext uri="{FF2B5EF4-FFF2-40B4-BE49-F238E27FC236}">
                <a16:creationId xmlns:a16="http://schemas.microsoft.com/office/drawing/2014/main" id="{AD7BF331-7AFA-B589-9E61-287734FFC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平滑1">
            <a:extLst>
              <a:ext uri="{FF2B5EF4-FFF2-40B4-BE49-F238E27FC236}">
                <a16:creationId xmlns:a16="http://schemas.microsoft.com/office/drawing/2014/main" id="{AE964069-C03E-4BF3-393C-D1928FECC6D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平滑3">
            <a:extLst>
              <a:ext uri="{FF2B5EF4-FFF2-40B4-BE49-F238E27FC236}">
                <a16:creationId xmlns:a16="http://schemas.microsoft.com/office/drawing/2014/main" id="{EF641F22-8B6B-9A07-B66A-3BFE870C8BFB}"/>
              </a:ext>
            </a:extLst>
          </p:cNvPr>
          <p:cNvGrpSpPr/>
          <p:nvPr/>
        </p:nvGrpSpPr>
        <p:grpSpPr>
          <a:xfrm rot="10800000">
            <a:off x="262890" y="261620"/>
            <a:ext cx="1121410" cy="314960"/>
            <a:chOff x="10346364" y="648401"/>
            <a:chExt cx="1184069" cy="403309"/>
          </a:xfrm>
          <a:solidFill>
            <a:schemeClr val="accent1"/>
          </a:solidFill>
        </p:grpSpPr>
        <p:sp>
          <p:nvSpPr>
            <p:cNvPr id="4" name="5">
              <a:extLst>
                <a:ext uri="{FF2B5EF4-FFF2-40B4-BE49-F238E27FC236}">
                  <a16:creationId xmlns:a16="http://schemas.microsoft.com/office/drawing/2014/main" id="{0FD656DD-7290-224D-39F9-A268960D882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4">
              <a:extLst>
                <a:ext uri="{FF2B5EF4-FFF2-40B4-BE49-F238E27FC236}">
                  <a16:creationId xmlns:a16="http://schemas.microsoft.com/office/drawing/2014/main" id="{ED716E96-62A6-A776-1B13-E8F75F811C6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3">
              <a:extLst>
                <a:ext uri="{FF2B5EF4-FFF2-40B4-BE49-F238E27FC236}">
                  <a16:creationId xmlns:a16="http://schemas.microsoft.com/office/drawing/2014/main" id="{2145E3CD-0983-EAA3-2F2F-B08E5A123B7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2">
              <a:extLst>
                <a:ext uri="{FF2B5EF4-FFF2-40B4-BE49-F238E27FC236}">
                  <a16:creationId xmlns:a16="http://schemas.microsoft.com/office/drawing/2014/main" id="{DA482B2B-B298-88F7-1BAA-5954727BEFF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1">
              <a:extLst>
                <a:ext uri="{FF2B5EF4-FFF2-40B4-BE49-F238E27FC236}">
                  <a16:creationId xmlns:a16="http://schemas.microsoft.com/office/drawing/2014/main" id="{1D8846A1-484F-B1CB-9F6F-E55C8FBE53E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!!平滑1"/>
          <p:cNvGrpSpPr/>
          <p:nvPr/>
        </p:nvGrpSpPr>
        <p:grpSpPr>
          <a:xfrm>
            <a:off x="9276094" y="-961651"/>
            <a:ext cx="5430553" cy="5430553"/>
            <a:chOff x="9121639" y="-1217712"/>
            <a:chExt cx="1217712" cy="1217712"/>
          </a:xfrm>
        </p:grpSpPr>
        <p:sp>
          <p:nvSpPr>
            <p:cNvPr id="50" name="Oval 49"/>
            <p:cNvSpPr/>
            <p:nvPr>
              <p:custDataLst>
                <p:tags r:id="rId12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Oval 50"/>
            <p:cNvSpPr/>
            <p:nvPr>
              <p:custDataLst>
                <p:tags r:id="rId13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标题"/>
          <p:cNvSpPr/>
          <p:nvPr>
            <p:custDataLst>
              <p:tags r:id="rId3"/>
            </p:custDataLst>
          </p:nvPr>
        </p:nvSpPr>
        <p:spPr>
          <a:xfrm>
            <a:off x="427357" y="643165"/>
            <a:ext cx="4521199" cy="76835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l" fontAlgn="auto"/>
            <a:r>
              <a:rPr lang="zh-CN" altLang="en-US" sz="32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概述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522798" y="4698731"/>
            <a:ext cx="360000" cy="927717"/>
            <a:chOff x="1032258" y="3317255"/>
            <a:chExt cx="360000" cy="927717"/>
          </a:xfrm>
        </p:grpSpPr>
        <p:grpSp>
          <p:nvGrpSpPr>
            <p:cNvPr id="17" name="Group 16"/>
            <p:cNvGrpSpPr/>
            <p:nvPr/>
          </p:nvGrpSpPr>
          <p:grpSpPr>
            <a:xfrm>
              <a:off x="1032258" y="3317255"/>
              <a:ext cx="360000" cy="360000"/>
              <a:chOff x="803275" y="3737092"/>
              <a:chExt cx="360000" cy="360000"/>
            </a:xfrm>
          </p:grpSpPr>
          <p:sp>
            <p:nvSpPr>
              <p:cNvPr id="21" name="Rectangle: Rounded Corners 20"/>
              <p:cNvSpPr/>
              <p:nvPr>
                <p:custDataLst>
                  <p:tags r:id="rId10"/>
                </p:custDataLst>
              </p:nvPr>
            </p:nvSpPr>
            <p:spPr>
              <a:xfrm>
                <a:off x="803275" y="3737092"/>
                <a:ext cx="360000" cy="360000"/>
              </a:xfrm>
              <a:prstGeom prst="roundRect">
                <a:avLst>
                  <a:gd name="adj" fmla="val 31026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88900" dist="63500" dir="5400000" sx="95000" sy="95000" algn="t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Freeform 4549"/>
              <p:cNvSpPr/>
              <p:nvPr>
                <p:custDataLst>
                  <p:tags r:id="rId11"/>
                </p:custDataLst>
              </p:nvPr>
            </p:nvSpPr>
            <p:spPr bwMode="auto">
              <a:xfrm flipH="1">
                <a:off x="952329" y="3856767"/>
                <a:ext cx="61892" cy="120650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flipH="1">
              <a:off x="1032258" y="3884972"/>
              <a:ext cx="360000" cy="360000"/>
              <a:chOff x="803275" y="3737092"/>
              <a:chExt cx="360000" cy="360000"/>
            </a:xfrm>
          </p:grpSpPr>
          <p:sp>
            <p:nvSpPr>
              <p:cNvPr id="19" name="Rectangle: Rounded Corners 18"/>
              <p:cNvSpPr/>
              <p:nvPr>
                <p:custDataLst>
                  <p:tags r:id="rId8"/>
                </p:custDataLst>
              </p:nvPr>
            </p:nvSpPr>
            <p:spPr>
              <a:xfrm>
                <a:off x="803275" y="3737092"/>
                <a:ext cx="360000" cy="360000"/>
              </a:xfrm>
              <a:prstGeom prst="roundRect">
                <a:avLst>
                  <a:gd name="adj" fmla="val 31026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88900" dist="63500" dir="5400000" sx="95000" sy="95000" algn="t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Freeform 4549"/>
              <p:cNvSpPr/>
              <p:nvPr>
                <p:custDataLst>
                  <p:tags r:id="rId9"/>
                </p:custDataLst>
              </p:nvPr>
            </p:nvSpPr>
            <p:spPr bwMode="auto">
              <a:xfrm flipH="1">
                <a:off x="952329" y="3856767"/>
                <a:ext cx="61892" cy="120650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" name="图片1"/>
          <p:cNvSpPr/>
          <p:nvPr>
            <p:custDataLst>
              <p:tags r:id="rId4"/>
            </p:custDataLst>
          </p:nvPr>
        </p:nvSpPr>
        <p:spPr>
          <a:xfrm>
            <a:off x="5350510" y="1231265"/>
            <a:ext cx="6003290" cy="2096135"/>
          </a:xfrm>
          <a:prstGeom prst="round1Rect">
            <a:avLst>
              <a:gd name="adj" fmla="val 21357"/>
            </a:avLst>
          </a:prstGeom>
          <a:blipFill dpi="0" rotWithShape="0">
            <a:blip r:embed="rId20"/>
            <a:srcRect/>
            <a:stretch>
              <a:fillRect t="-93199" b="-931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内容"/>
          <p:cNvSpPr/>
          <p:nvPr>
            <p:custDataLst>
              <p:tags r:id="rId5"/>
            </p:custDataLst>
          </p:nvPr>
        </p:nvSpPr>
        <p:spPr>
          <a:xfrm>
            <a:off x="309203" y="1478099"/>
            <a:ext cx="4621566" cy="448411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</a:pPr>
            <a:r>
              <a:rPr lang="en-US" altLang="zh-CN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Java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网上购物系统开发与实现</a:t>
            </a:r>
            <a:r>
              <a:rPr lang="zh-CN" alt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
</a:t>
            </a:r>
            <a:r>
              <a:rPr lang="zh-CN" altLang="en-US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总结概述</a:t>
            </a:r>
            <a:r>
              <a:rPr lang="zh-CN" alt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Java</a:t>
            </a:r>
            <a:r>
              <a:rPr lang="zh-CN" altLang="en-US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助力网上购物系统开发：互联网购物新篇章</a:t>
            </a:r>
          </a:p>
          <a:p>
            <a:pPr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</a:pP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随着互联网技术的不断发展，网上购物已经成为越来越多人的选择。</a:t>
            </a: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Java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作为一种广泛应用于企业级应用和互联网开发的编程语言，为网上购物系统的开发提供了强大的支持。本篇文章将简要介绍</a:t>
            </a: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Java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网上购物系统的开发与实现。</a:t>
            </a:r>
            <a:r>
              <a:rPr lang="zh-CN" alt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Java</a:t>
            </a:r>
            <a:r>
              <a:rPr lang="zh-CN" altLang="en-US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网上购物系统开发前需求分析：确定架构与功能模块</a:t>
            </a:r>
          </a:p>
          <a:p>
            <a:pPr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</a:pP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在进行</a:t>
            </a: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Java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网上购物系统的开发之前，首先需要对系统需求进行分析。包括了解用户需求、确定系统功能、分析系统性能等方面。根据需求分析，可以确定系统的基本架构和功能模块，为后续的开发工作奠定基础。</a:t>
            </a:r>
            <a:r>
              <a:rPr lang="zh-CN" alt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
</a:t>
            </a:r>
            <a:r>
              <a:rPr lang="zh-CN" altLang="en-US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设计</a:t>
            </a:r>
            <a:r>
              <a:rPr lang="en-US" altLang="zh-CN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Java</a:t>
            </a:r>
            <a:r>
              <a:rPr lang="zh-CN" altLang="en-US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网上购物系统：安全性、可扩展性、可维护性与</a:t>
            </a:r>
            <a:r>
              <a:rPr lang="en-US" altLang="zh-CN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MVC</a:t>
            </a:r>
            <a:r>
              <a:rPr lang="zh-CN" altLang="en-US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模式应用</a:t>
            </a:r>
          </a:p>
          <a:p>
            <a:pPr fontAlgn="t">
              <a:lnSpc>
                <a:spcPct val="130000"/>
              </a:lnSpc>
              <a:spcBef>
                <a:spcPts val="375"/>
              </a:spcBef>
              <a:spcAft>
                <a:spcPts val="250"/>
              </a:spcAft>
            </a:pP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在设计</a:t>
            </a: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Java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网上购物系统时，需要考虑系统的安全性、可扩展性、可维护性等方面。可以采用</a:t>
            </a: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MVC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模式进行系统架构设计，将业务逻辑、数据访问和用户界面分离，提高系统的可维护性和可扩展性。同时，可以采用一些常用的设计模式，如单例模式、工厂模式等，提高代码的可重用性和可维护性。</a:t>
            </a:r>
          </a:p>
        </p:txBody>
      </p:sp>
      <p:sp>
        <p:nvSpPr>
          <p:cNvPr id="7" name="图片2"/>
          <p:cNvSpPr/>
          <p:nvPr>
            <p:custDataLst>
              <p:tags r:id="rId6"/>
            </p:custDataLst>
          </p:nvPr>
        </p:nvSpPr>
        <p:spPr>
          <a:xfrm>
            <a:off x="5350510" y="3530600"/>
            <a:ext cx="2917190" cy="2096135"/>
          </a:xfrm>
          <a:prstGeom prst="round1Rect">
            <a:avLst>
              <a:gd name="adj" fmla="val 26355"/>
            </a:avLst>
          </a:prstGeom>
          <a:blipFill dpi="0" rotWithShape="0">
            <a:blip r:embed="rId21"/>
            <a:srcRect/>
            <a:stretch>
              <a:fillRect t="-19585" b="-195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图片3"/>
          <p:cNvSpPr/>
          <p:nvPr>
            <p:custDataLst>
              <p:tags r:id="rId7"/>
            </p:custDataLst>
          </p:nvPr>
        </p:nvSpPr>
        <p:spPr>
          <a:xfrm>
            <a:off x="8436610" y="3530600"/>
            <a:ext cx="2917190" cy="2096135"/>
          </a:xfrm>
          <a:prstGeom prst="round1Rect">
            <a:avLst>
              <a:gd name="adj" fmla="val 26355"/>
            </a:avLst>
          </a:prstGeom>
          <a:blipFill dpi="0" rotWithShape="0">
            <a:blip r:embed="rId22"/>
            <a:srcRect/>
            <a:stretch>
              <a:fillRect t="-19585" b="-195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背景">
            <a:extLst>
              <a:ext uri="{FF2B5EF4-FFF2-40B4-BE49-F238E27FC236}">
                <a16:creationId xmlns:a16="http://schemas.microsoft.com/office/drawing/2014/main" id="{B9B89E85-4186-3FE4-A4D8-9685E7FFB738}"/>
              </a:ext>
            </a:extLst>
          </p:cNvPr>
          <p:cNvSpPr/>
          <p:nvPr/>
        </p:nvSpPr>
        <p:spPr>
          <a:xfrm>
            <a:off x="0" y="-7578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!!平滑1">
            <a:extLst>
              <a:ext uri="{FF2B5EF4-FFF2-40B4-BE49-F238E27FC236}">
                <a16:creationId xmlns:a16="http://schemas.microsoft.com/office/drawing/2014/main" id="{5FBEFEBD-8C89-BCE4-C99E-326F91B770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8" name="平滑3">
            <a:extLst>
              <a:ext uri="{FF2B5EF4-FFF2-40B4-BE49-F238E27FC236}">
                <a16:creationId xmlns:a16="http://schemas.microsoft.com/office/drawing/2014/main" id="{449A0B5D-CABC-559E-E135-9F70C4C5E41A}"/>
              </a:ext>
            </a:extLst>
          </p:cNvPr>
          <p:cNvGrpSpPr/>
          <p:nvPr/>
        </p:nvGrpSpPr>
        <p:grpSpPr>
          <a:xfrm>
            <a:off x="10664190" y="261620"/>
            <a:ext cx="1121410" cy="314960"/>
            <a:chOff x="10346364" y="648401"/>
            <a:chExt cx="1184069" cy="403309"/>
          </a:xfrm>
          <a:solidFill>
            <a:schemeClr val="accent1"/>
          </a:solidFill>
        </p:grpSpPr>
        <p:sp>
          <p:nvSpPr>
            <p:cNvPr id="19" name="5">
              <a:extLst>
                <a:ext uri="{FF2B5EF4-FFF2-40B4-BE49-F238E27FC236}">
                  <a16:creationId xmlns:a16="http://schemas.microsoft.com/office/drawing/2014/main" id="{90AB3545-69F4-3447-48F5-DF2FD560732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4">
              <a:extLst>
                <a:ext uri="{FF2B5EF4-FFF2-40B4-BE49-F238E27FC236}">
                  <a16:creationId xmlns:a16="http://schemas.microsoft.com/office/drawing/2014/main" id="{E5CB602D-078E-A70D-8A52-C005217BB31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3">
              <a:extLst>
                <a:ext uri="{FF2B5EF4-FFF2-40B4-BE49-F238E27FC236}">
                  <a16:creationId xmlns:a16="http://schemas.microsoft.com/office/drawing/2014/main" id="{F35B6F2F-1234-FB68-BC67-42EB960EA2E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2">
              <a:extLst>
                <a:ext uri="{FF2B5EF4-FFF2-40B4-BE49-F238E27FC236}">
                  <a16:creationId xmlns:a16="http://schemas.microsoft.com/office/drawing/2014/main" id="{245A277D-12B6-0E54-ED0B-6593026B81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1">
              <a:extLst>
                <a:ext uri="{FF2B5EF4-FFF2-40B4-BE49-F238E27FC236}">
                  <a16:creationId xmlns:a16="http://schemas.microsoft.com/office/drawing/2014/main" id="{CD8C4CC3-82FF-2B25-3715-8F5E2C3DDFA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11373127" y="1137168"/>
            <a:ext cx="349754" cy="34975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7381981" y="5633050"/>
            <a:ext cx="754450" cy="754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图片1"/>
          <p:cNvSpPr/>
          <p:nvPr>
            <p:custDataLst>
              <p:tags r:id="rId5"/>
            </p:custDataLst>
          </p:nvPr>
        </p:nvSpPr>
        <p:spPr>
          <a:xfrm>
            <a:off x="5924550" y="1387475"/>
            <a:ext cx="2820035" cy="4351020"/>
          </a:xfrm>
          <a:prstGeom prst="rect">
            <a:avLst/>
          </a:prstGeom>
          <a:blipFill dpi="0" rotWithShape="0">
            <a:blip r:embed="rId26"/>
            <a:srcRect/>
            <a:stretch>
              <a:fillRect l="-27145" r="-271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图片2"/>
          <p:cNvSpPr/>
          <p:nvPr>
            <p:custDataLst>
              <p:tags r:id="rId6"/>
            </p:custDataLst>
          </p:nvPr>
        </p:nvSpPr>
        <p:spPr>
          <a:xfrm>
            <a:off x="9011920" y="1387475"/>
            <a:ext cx="2820035" cy="4351020"/>
          </a:xfrm>
          <a:prstGeom prst="rect">
            <a:avLst/>
          </a:prstGeom>
          <a:blipFill dpi="0" rotWithShape="0">
            <a:blip r:embed="rId27"/>
            <a:srcRect/>
            <a:stretch>
              <a:fillRect l="-27145" r="-271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!!平滑2"/>
          <p:cNvSpPr/>
          <p:nvPr>
            <p:custDataLst>
              <p:tags r:id="rId7"/>
            </p:custDataLst>
          </p:nvPr>
        </p:nvSpPr>
        <p:spPr>
          <a:xfrm>
            <a:off x="1128765" y="1144110"/>
            <a:ext cx="186334" cy="18633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!!平滑3"/>
          <p:cNvSpPr/>
          <p:nvPr>
            <p:custDataLst>
              <p:tags r:id="rId8"/>
            </p:custDataLst>
          </p:nvPr>
        </p:nvSpPr>
        <p:spPr>
          <a:xfrm>
            <a:off x="447978" y="649656"/>
            <a:ext cx="680788" cy="680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标题"/>
          <p:cNvSpPr txBox="1"/>
          <p:nvPr>
            <p:custDataLst>
              <p:tags r:id="rId9"/>
            </p:custDataLst>
          </p:nvPr>
        </p:nvSpPr>
        <p:spPr>
          <a:xfrm>
            <a:off x="1228871" y="868080"/>
            <a:ext cx="4027805" cy="460375"/>
          </a:xfrm>
          <a:prstGeom prst="rect">
            <a:avLst/>
          </a:prstGeom>
          <a:noFill/>
        </p:spPr>
        <p:txBody>
          <a:bodyPr wrap="square" anchor="ctr">
            <a:normAutofit fontScale="92500" lnSpcReduction="10000"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系统需求分析</a:t>
            </a:r>
            <a:endParaRPr lang="en-US" sz="28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25" name="内容"/>
          <p:cNvSpPr txBox="1"/>
          <p:nvPr>
            <p:custDataLst>
              <p:tags r:id="rId10"/>
            </p:custDataLst>
          </p:nvPr>
        </p:nvSpPr>
        <p:spPr>
          <a:xfrm>
            <a:off x="1198384" y="1387475"/>
            <a:ext cx="4148367" cy="5020863"/>
          </a:xfrm>
          <a:prstGeom prst="rect">
            <a:avLst/>
          </a:prstGeom>
          <a:noFill/>
        </p:spPr>
        <p:txBody>
          <a:bodyPr wrap="square">
            <a:normAutofit fontScale="92500" lnSpcReduction="10000"/>
          </a:bodyPr>
          <a:lstStyle/>
          <a:p>
            <a:pPr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</a:pPr>
            <a:r>
              <a:rPr lang="en-US" altLang="zh-CN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1.Java</a:t>
            </a:r>
            <a:r>
              <a:rPr lang="zh-CN" altLang="en-US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网上购物系统开发与实现：需求分析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2. </a:t>
            </a:r>
            <a:r>
              <a:rPr lang="zh-CN" altLang="en-US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用户注册与登录：用户需要注册并登录系统，才能进行购物操作。
</a:t>
            </a:r>
            <a:r>
              <a:rPr lang="en-US" altLang="zh-CN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3. </a:t>
            </a:r>
            <a:r>
              <a:rPr lang="zh-CN" altLang="en-US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商品展示：系统应提供商品展示页面，展示所有可购买的商品信息，包括名称、价格、描述等。
</a:t>
            </a:r>
            <a:r>
              <a:rPr lang="en-US" altLang="zh-CN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4. </a:t>
            </a:r>
            <a:r>
              <a:rPr lang="zh-CN" altLang="en-US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订单购买：用户在确认生成订单后，再次询问是否需要购买。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5. </a:t>
            </a:r>
            <a:r>
              <a:rPr lang="zh-CN" altLang="en-US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个人信息管理：用户能看到自己的个人信息，实现修改个人信息以及充值功能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6. </a:t>
            </a:r>
            <a:r>
              <a:rPr lang="zh-CN" altLang="en-US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系统功能模块：根据以上需求，可以将系统划分为注册登录模块、商品展示模块、
</a:t>
            </a:r>
            <a:r>
              <a:rPr lang="en-US" altLang="zh-CN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9. </a:t>
            </a:r>
            <a:r>
              <a:rPr lang="zh-CN" altLang="en-US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系统数据库设计：根据系统功能模块，需要设计相应的数据库表，如用户表、商品表</a:t>
            </a:r>
            <a:endParaRPr lang="en-US" altLang="en-US" sz="800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6627213" y="840070"/>
            <a:ext cx="754450" cy="75445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0AA611E-7AF1-A53F-C78F-89F45C85EAB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0164" y="1558281"/>
            <a:ext cx="381000" cy="164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BE92A28-1E77-6B38-5F0A-F2533DEC05B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67324" y="2156334"/>
            <a:ext cx="381000" cy="164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5F72F57-49CE-390E-48AB-BD3D0B1D2CB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50049" y="2599529"/>
            <a:ext cx="381000" cy="164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C1326F5-9A35-5076-87A4-313924D4D10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47209" y="3108824"/>
            <a:ext cx="381000" cy="164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F06947D-D706-8617-D829-3A576DDB1BF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47209" y="3571562"/>
            <a:ext cx="381000" cy="164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2B0FEEB-F26E-CEF8-ACAF-7C10726A6E7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47209" y="4001666"/>
            <a:ext cx="381000" cy="164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E5ED200-6507-DAF4-8FB6-4892AA516F54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47209" y="4471176"/>
            <a:ext cx="381000" cy="164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725A510-3663-0EF1-1D84-BC652E72E36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41337" y="5037406"/>
            <a:ext cx="381000" cy="164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背景">
            <a:extLst>
              <a:ext uri="{FF2B5EF4-FFF2-40B4-BE49-F238E27FC236}">
                <a16:creationId xmlns:a16="http://schemas.microsoft.com/office/drawing/2014/main" id="{0E7E0E88-DF8A-34E2-2C50-C18F608AFEF1}"/>
              </a:ext>
            </a:extLst>
          </p:cNvPr>
          <p:cNvSpPr/>
          <p:nvPr/>
        </p:nvSpPr>
        <p:spPr>
          <a:xfrm>
            <a:off x="-90667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!!平滑1">
            <a:extLst>
              <a:ext uri="{FF2B5EF4-FFF2-40B4-BE49-F238E27FC236}">
                <a16:creationId xmlns:a16="http://schemas.microsoft.com/office/drawing/2014/main" id="{A362D70F-AD53-4B4F-5C3D-B1DAA52755A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平滑3">
            <a:extLst>
              <a:ext uri="{FF2B5EF4-FFF2-40B4-BE49-F238E27FC236}">
                <a16:creationId xmlns:a16="http://schemas.microsoft.com/office/drawing/2014/main" id="{EFCA7CCB-9768-8617-049F-C144A850F2CC}"/>
              </a:ext>
            </a:extLst>
          </p:cNvPr>
          <p:cNvGrpSpPr/>
          <p:nvPr/>
        </p:nvGrpSpPr>
        <p:grpSpPr>
          <a:xfrm rot="10800000">
            <a:off x="262890" y="261620"/>
            <a:ext cx="1121410" cy="314960"/>
            <a:chOff x="10346364" y="648401"/>
            <a:chExt cx="1184069" cy="403309"/>
          </a:xfrm>
          <a:solidFill>
            <a:schemeClr val="accent1"/>
          </a:solidFill>
        </p:grpSpPr>
        <p:sp>
          <p:nvSpPr>
            <p:cNvPr id="4" name="5">
              <a:extLst>
                <a:ext uri="{FF2B5EF4-FFF2-40B4-BE49-F238E27FC236}">
                  <a16:creationId xmlns:a16="http://schemas.microsoft.com/office/drawing/2014/main" id="{B2C52E39-BE95-8D1B-A8CC-6FF69D46894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4">
              <a:extLst>
                <a:ext uri="{FF2B5EF4-FFF2-40B4-BE49-F238E27FC236}">
                  <a16:creationId xmlns:a16="http://schemas.microsoft.com/office/drawing/2014/main" id="{5EF4B97C-8FEA-ABAA-569E-05DD109F21B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756980E0-D04B-2D77-FAE1-30B9F8987E1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2">
              <a:extLst>
                <a:ext uri="{FF2B5EF4-FFF2-40B4-BE49-F238E27FC236}">
                  <a16:creationId xmlns:a16="http://schemas.microsoft.com/office/drawing/2014/main" id="{7C7CC899-EF10-6276-2912-A9AB498D0C9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1">
              <a:extLst>
                <a:ext uri="{FF2B5EF4-FFF2-40B4-BE49-F238E27FC236}">
                  <a16:creationId xmlns:a16="http://schemas.microsoft.com/office/drawing/2014/main" id="{5F30AB40-C430-ED90-1D35-247D653115A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图片1"/>
          <p:cNvSpPr/>
          <p:nvPr>
            <p:custDataLst>
              <p:tags r:id="rId3"/>
            </p:custDataLst>
          </p:nvPr>
        </p:nvSpPr>
        <p:spPr>
          <a:xfrm>
            <a:off x="2442065" y="845121"/>
            <a:ext cx="3683035" cy="36830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00" h="5800">
                <a:moveTo>
                  <a:pt x="2900" y="0"/>
                </a:moveTo>
                <a:cubicBezTo>
                  <a:pt x="3094" y="0"/>
                  <a:pt x="3288" y="74"/>
                  <a:pt x="3436" y="222"/>
                </a:cubicBezTo>
                <a:lnTo>
                  <a:pt x="5578" y="2364"/>
                </a:lnTo>
                <a:cubicBezTo>
                  <a:pt x="5874" y="2660"/>
                  <a:pt x="5874" y="3140"/>
                  <a:pt x="5578" y="3436"/>
                </a:cubicBezTo>
                <a:lnTo>
                  <a:pt x="3436" y="5578"/>
                </a:lnTo>
                <a:cubicBezTo>
                  <a:pt x="3140" y="5874"/>
                  <a:pt x="2660" y="5874"/>
                  <a:pt x="2364" y="5578"/>
                </a:cubicBezTo>
                <a:lnTo>
                  <a:pt x="222" y="3436"/>
                </a:lnTo>
                <a:cubicBezTo>
                  <a:pt x="-74" y="3140"/>
                  <a:pt x="-74" y="2660"/>
                  <a:pt x="222" y="2364"/>
                </a:cubicBezTo>
                <a:lnTo>
                  <a:pt x="2364" y="222"/>
                </a:lnTo>
                <a:cubicBezTo>
                  <a:pt x="2512" y="74"/>
                  <a:pt x="2706" y="0"/>
                  <a:pt x="2900" y="0"/>
                </a:cubicBezTo>
                <a:close/>
              </a:path>
            </a:pathLst>
          </a:cu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图片2"/>
          <p:cNvSpPr/>
          <p:nvPr>
            <p:custDataLst>
              <p:tags r:id="rId4"/>
            </p:custDataLst>
          </p:nvPr>
        </p:nvSpPr>
        <p:spPr>
          <a:xfrm>
            <a:off x="199246" y="3087939"/>
            <a:ext cx="3683035" cy="36830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00" h="5800">
                <a:moveTo>
                  <a:pt x="2900" y="0"/>
                </a:moveTo>
                <a:cubicBezTo>
                  <a:pt x="3094" y="0"/>
                  <a:pt x="3288" y="74"/>
                  <a:pt x="3436" y="222"/>
                </a:cubicBezTo>
                <a:lnTo>
                  <a:pt x="5578" y="2364"/>
                </a:lnTo>
                <a:cubicBezTo>
                  <a:pt x="5874" y="2660"/>
                  <a:pt x="5874" y="3140"/>
                  <a:pt x="5578" y="3436"/>
                </a:cubicBezTo>
                <a:lnTo>
                  <a:pt x="3436" y="5578"/>
                </a:lnTo>
                <a:cubicBezTo>
                  <a:pt x="3140" y="5874"/>
                  <a:pt x="2660" y="5874"/>
                  <a:pt x="2364" y="5578"/>
                </a:cubicBezTo>
                <a:lnTo>
                  <a:pt x="222" y="3436"/>
                </a:lnTo>
                <a:cubicBezTo>
                  <a:pt x="-74" y="3140"/>
                  <a:pt x="-74" y="2660"/>
                  <a:pt x="222" y="2364"/>
                </a:cubicBezTo>
                <a:lnTo>
                  <a:pt x="2364" y="222"/>
                </a:lnTo>
                <a:cubicBezTo>
                  <a:pt x="2512" y="74"/>
                  <a:pt x="2706" y="0"/>
                  <a:pt x="2900" y="0"/>
                </a:cubicBezTo>
                <a:close/>
              </a:path>
            </a:pathLst>
          </a:custGeom>
          <a:blipFill dpi="0" rotWithShape="0">
            <a:blip r:embed="rId1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图片3"/>
          <p:cNvSpPr/>
          <p:nvPr>
            <p:custDataLst>
              <p:tags r:id="rId5"/>
            </p:custDataLst>
          </p:nvPr>
        </p:nvSpPr>
        <p:spPr>
          <a:xfrm>
            <a:off x="2561829" y="5330758"/>
            <a:ext cx="3443504" cy="152724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23" h="2405">
                <a:moveTo>
                  <a:pt x="2711" y="0"/>
                </a:moveTo>
                <a:cubicBezTo>
                  <a:pt x="2905" y="0"/>
                  <a:pt x="3099" y="74"/>
                  <a:pt x="3247" y="222"/>
                </a:cubicBezTo>
                <a:lnTo>
                  <a:pt x="5390" y="2364"/>
                </a:lnTo>
                <a:lnTo>
                  <a:pt x="5423" y="2405"/>
                </a:lnTo>
                <a:lnTo>
                  <a:pt x="0" y="2405"/>
                </a:lnTo>
                <a:lnTo>
                  <a:pt x="33" y="2364"/>
                </a:lnTo>
                <a:lnTo>
                  <a:pt x="2176" y="222"/>
                </a:lnTo>
                <a:cubicBezTo>
                  <a:pt x="2324" y="74"/>
                  <a:pt x="2518" y="0"/>
                  <a:pt x="2711" y="0"/>
                </a:cubicBezTo>
                <a:close/>
              </a:path>
            </a:pathLst>
          </a:custGeom>
          <a:blipFill dpi="0" rotWithShape="0">
            <a:blip r:embed="rId17"/>
            <a:srcRect/>
            <a:stretch>
              <a:fillRect t="-62736" b="-627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标题"/>
          <p:cNvSpPr txBox="1"/>
          <p:nvPr>
            <p:custDataLst>
              <p:tags r:id="rId6"/>
            </p:custDataLst>
          </p:nvPr>
        </p:nvSpPr>
        <p:spPr>
          <a:xfrm>
            <a:off x="6647442" y="576084"/>
            <a:ext cx="4797462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fontAlgn="auto"/>
            <a:r>
              <a:rPr lang="zh-CN" altLang="en-US" sz="32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Bold" panose="020B0800000000000000" pitchFamily="34" charset="-122"/>
                <a:sym typeface="思源黑体 CN" panose="020B0500000000000000" pitchFamily="34" charset="-122"/>
              </a:rPr>
              <a:t>系统设计</a:t>
            </a:r>
            <a:endParaRPr 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0" name="内容"/>
          <p:cNvSpPr txBox="1"/>
          <p:nvPr>
            <p:custDataLst>
              <p:tags r:id="rId7"/>
            </p:custDataLst>
          </p:nvPr>
        </p:nvSpPr>
        <p:spPr>
          <a:xfrm>
            <a:off x="6586358" y="1502207"/>
            <a:ext cx="4933950" cy="6383286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</a:pPr>
            <a:r>
              <a:rPr lang="en-US" altLang="zh-CN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1.Java</a:t>
            </a:r>
            <a:r>
              <a:rPr lang="zh-CN" altLang="en-US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网上购物系统开发与实现：分层架构设计、关系型数据库设计及功能模块设计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2. </a:t>
            </a:r>
            <a:r>
              <a:rPr lang="zh-CN" altLang="en-US" sz="16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用户管理模块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包括用户注册、登录、个人信息管理等；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3. </a:t>
            </a:r>
            <a:r>
              <a:rPr lang="zh-CN" altLang="en-US" sz="16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商品管理模块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包括商品添加、修改、删除、查询等；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4. </a:t>
            </a:r>
            <a:r>
              <a:rPr lang="zh-CN" altLang="en-US" sz="16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购物模块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ea typeface="思源黑体 CN" panose="020B0500000000000000" pitchFamily="34" charset="-122"/>
                <a:sym typeface="思源黑体 CN" panose="020B0500000000000000" pitchFamily="34" charset="-122"/>
              </a:rPr>
              <a:t>用户可以自行选择并可以选择模糊查找商并品进行购买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5. 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用户可以查看自己的个人信息，并进行余额充值和资料修改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01F97BA-B335-864C-7B05-A5E53CD17D8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2221425" y="87026"/>
            <a:ext cx="5800553" cy="7326514"/>
          </a:xfrm>
          <a:prstGeom prst="roundRect">
            <a:avLst>
              <a:gd name="adj" fmla="val 6000"/>
            </a:avLst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背景">
            <a:extLst>
              <a:ext uri="{FF2B5EF4-FFF2-40B4-BE49-F238E27FC236}">
                <a16:creationId xmlns:a16="http://schemas.microsoft.com/office/drawing/2014/main" id="{0CF672C0-6586-231B-727D-7321C5F277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!!平滑1">
            <a:extLst>
              <a:ext uri="{FF2B5EF4-FFF2-40B4-BE49-F238E27FC236}">
                <a16:creationId xmlns:a16="http://schemas.microsoft.com/office/drawing/2014/main" id="{6B7B936F-DBC8-E872-5E03-F0574C6D883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平滑3">
            <a:extLst>
              <a:ext uri="{FF2B5EF4-FFF2-40B4-BE49-F238E27FC236}">
                <a16:creationId xmlns:a16="http://schemas.microsoft.com/office/drawing/2014/main" id="{BBF65ABD-AA7F-578B-3705-F5E9C0D6A566}"/>
              </a:ext>
            </a:extLst>
          </p:cNvPr>
          <p:cNvGrpSpPr/>
          <p:nvPr/>
        </p:nvGrpSpPr>
        <p:grpSpPr>
          <a:xfrm rot="10800000">
            <a:off x="262890" y="261620"/>
            <a:ext cx="1121410" cy="314960"/>
            <a:chOff x="10346364" y="648401"/>
            <a:chExt cx="1184069" cy="403309"/>
          </a:xfrm>
          <a:solidFill>
            <a:schemeClr val="accent1"/>
          </a:solidFill>
        </p:grpSpPr>
        <p:sp>
          <p:nvSpPr>
            <p:cNvPr id="4" name="5">
              <a:extLst>
                <a:ext uri="{FF2B5EF4-FFF2-40B4-BE49-F238E27FC236}">
                  <a16:creationId xmlns:a16="http://schemas.microsoft.com/office/drawing/2014/main" id="{827E7B2D-6DE7-D3CB-722A-618E6A1C033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4">
              <a:extLst>
                <a:ext uri="{FF2B5EF4-FFF2-40B4-BE49-F238E27FC236}">
                  <a16:creationId xmlns:a16="http://schemas.microsoft.com/office/drawing/2014/main" id="{F747CF0E-119E-5FB8-D3EB-CD137070AB0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3">
              <a:extLst>
                <a:ext uri="{FF2B5EF4-FFF2-40B4-BE49-F238E27FC236}">
                  <a16:creationId xmlns:a16="http://schemas.microsoft.com/office/drawing/2014/main" id="{8E2C362B-8491-8057-8CA5-E760D48FC59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2">
              <a:extLst>
                <a:ext uri="{FF2B5EF4-FFF2-40B4-BE49-F238E27FC236}">
                  <a16:creationId xmlns:a16="http://schemas.microsoft.com/office/drawing/2014/main" id="{7DFB5302-105C-214A-E4D3-28899B889FD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1">
              <a:extLst>
                <a:ext uri="{FF2B5EF4-FFF2-40B4-BE49-F238E27FC236}">
                  <a16:creationId xmlns:a16="http://schemas.microsoft.com/office/drawing/2014/main" id="{EC7C12C0-B7C2-6BCA-9934-1B1DE717CBF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986" name="Group 11"/>
          <p:cNvGrpSpPr/>
          <p:nvPr/>
        </p:nvGrpSpPr>
        <p:grpSpPr>
          <a:xfrm>
            <a:off x="3814445" y="1156335"/>
            <a:ext cx="542925" cy="541338"/>
            <a:chOff x="8380487" y="313900"/>
            <a:chExt cx="1308758" cy="1308758"/>
          </a:xfrm>
        </p:grpSpPr>
        <p:sp>
          <p:nvSpPr>
            <p:cNvPr id="13" name="Oval 12"/>
            <p:cNvSpPr/>
            <p:nvPr/>
          </p:nvSpPr>
          <p:spPr>
            <a:xfrm>
              <a:off x="8380487" y="313900"/>
              <a:ext cx="1308758" cy="13087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563141" y="496554"/>
              <a:ext cx="943450" cy="94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" name="!!平滑2"/>
          <p:cNvSpPr/>
          <p:nvPr/>
        </p:nvSpPr>
        <p:spPr>
          <a:xfrm>
            <a:off x="5721350" y="1231900"/>
            <a:ext cx="6470650" cy="3801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内容"/>
          <p:cNvSpPr/>
          <p:nvPr>
            <p:custDataLst>
              <p:tags r:id="rId3"/>
            </p:custDataLst>
          </p:nvPr>
        </p:nvSpPr>
        <p:spPr>
          <a:xfrm>
            <a:off x="398780" y="2376805"/>
            <a:ext cx="5147310" cy="714349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</a:pP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1.Java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网上购物系统开发：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IntelliJ IDEA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开发工具的应用与推荐</a:t>
            </a:r>
          </a:p>
          <a:p>
            <a:pPr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</a:pPr>
            <a:r>
              <a:rPr lang="en-US" altLang="zh-CN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Java</a:t>
            </a:r>
            <a:r>
              <a:rPr lang="zh-CN" altLang="en-US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网上购物系统开发与实现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zh-CN" altLang="en-US" sz="800" b="1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开发环境搭建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zh-CN" altLang="en-US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在</a:t>
            </a:r>
            <a:r>
              <a:rPr lang="en-US" altLang="zh-CN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Java</a:t>
            </a:r>
            <a:r>
              <a:rPr lang="zh-CN" altLang="en-US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网上购物系统的开发中，常用的开发工具包括</a:t>
            </a:r>
            <a:r>
              <a:rPr lang="en-US" altLang="zh-CN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Eclipse</a:t>
            </a:r>
            <a:r>
              <a:rPr lang="zh-CN" altLang="en-US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、</a:t>
            </a:r>
            <a:r>
              <a:rPr lang="en-US" altLang="zh-CN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NetBeans</a:t>
            </a:r>
            <a:r>
              <a:rPr lang="zh-CN" altLang="en-US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和</a:t>
            </a:r>
            <a:r>
              <a:rPr lang="en-US" altLang="zh-CN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IntelliJ IDEA</a:t>
            </a:r>
            <a:r>
              <a:rPr lang="zh-CN" altLang="en-US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等。考虑到系统的复杂性和可维护性，这里我们推荐使用</a:t>
            </a:r>
            <a:r>
              <a:rPr lang="en-US" altLang="zh-CN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IntelliJ IDEA</a:t>
            </a:r>
            <a:r>
              <a:rPr lang="zh-CN" altLang="en-US" sz="8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作为开发工具。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</a:t>
            </a:r>
            <a:r>
              <a:rPr lang="zh-CN" altLang="en-US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安装</a:t>
            </a:r>
            <a:r>
              <a:rPr lang="en-US" altLang="zh-CN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Java</a:t>
            </a:r>
            <a:r>
              <a:rPr lang="zh-CN" altLang="en-US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开发工具包（</a:t>
            </a:r>
            <a:r>
              <a:rPr lang="en-US" altLang="zh-CN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JDK</a:t>
            </a:r>
            <a:r>
              <a:rPr lang="zh-CN" altLang="en-US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）</a:t>
            </a:r>
            <a:r>
              <a:rPr lang="zh-CN" altLang="en-US" sz="1400" b="1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：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首先需要在计算机上安装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JDK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，确保系统能够运行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Java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程序。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3. </a:t>
            </a:r>
            <a:r>
              <a:rPr lang="zh-CN" altLang="en-US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配置环境变量</a:t>
            </a:r>
            <a:r>
              <a:rPr lang="zh-CN" altLang="en-US" sz="1400" b="1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：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设置系统环境变量，包括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JAVA_HOME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和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PATH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，确保系统能够找到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JDK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和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Java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编译器。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4. </a:t>
            </a:r>
            <a:r>
              <a:rPr lang="zh-CN" altLang="en-US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选择数据库</a:t>
            </a:r>
            <a:r>
              <a:rPr lang="zh-CN" altLang="en-US" sz="1400" b="1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：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考虑到系统的数据存储需求，可以选择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MySQL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、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Oracle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等数据库作为系统的后端存储。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5. </a:t>
            </a:r>
            <a:r>
              <a:rPr lang="zh-CN" altLang="en-US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安装数据库驱动</a:t>
            </a:r>
            <a:r>
              <a:rPr lang="zh-CN" altLang="en-US" sz="1400" b="1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：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下载对应数据库的驱动包，并安装到系统中。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6. </a:t>
            </a:r>
            <a:r>
              <a:rPr lang="zh-CN" altLang="en-US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选择</a:t>
            </a:r>
            <a:r>
              <a:rPr lang="en-US" altLang="zh-CN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Web</a:t>
            </a:r>
            <a:r>
              <a:rPr lang="zh-CN" altLang="en-US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框架</a:t>
            </a:r>
            <a:r>
              <a:rPr lang="zh-CN" altLang="en-US" sz="1400" b="1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：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考虑到系统的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Web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开发需求，可以选择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Spring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框架作为开发框架。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7. </a:t>
            </a:r>
            <a:r>
              <a:rPr lang="zh-CN" altLang="en-US" sz="16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搭建开发环境</a:t>
            </a:r>
            <a:r>
              <a:rPr lang="zh-CN" altLang="en-US" sz="1400" b="1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：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使用</a:t>
            </a:r>
            <a:r>
              <a:rPr lang="en-US" altLang="zh-CN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IntelliJ IDEA</a:t>
            </a:r>
            <a:r>
              <a:rPr lang="zh-CN" altLang="en-US" sz="160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等开发工具，根据项目需求搭建开发环境，包括创建项目、配置数据库连接等。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zh-CN" altLang="en-US" sz="800" b="1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完成开发环境搭建后，需要进行测试以确保开发环境正常。测试内容包括但不限于：</a:t>
            </a:r>
            <a:endParaRPr lang="en-US" altLang="id-ID" sz="800" b="1" i="1" dirty="0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7" name="标题"/>
          <p:cNvSpPr/>
          <p:nvPr>
            <p:custDataLst>
              <p:tags r:id="rId4"/>
            </p:custDataLst>
          </p:nvPr>
        </p:nvSpPr>
        <p:spPr>
          <a:xfrm>
            <a:off x="398780" y="1506220"/>
            <a:ext cx="3548380" cy="758825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开发环境搭建</a:t>
            </a:r>
            <a:endParaRPr 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Poppins" panose="00000500000000000000" pitchFamily="2" charset="0"/>
              <a:sym typeface="思源黑体 CN" panose="020B0500000000000000" pitchFamily="34" charset="-122"/>
            </a:endParaRPr>
          </a:p>
        </p:txBody>
      </p:sp>
      <p:sp>
        <p:nvSpPr>
          <p:cNvPr id="2" name="图片"/>
          <p:cNvSpPr/>
          <p:nvPr>
            <p:custDataLst>
              <p:tags r:id="rId5"/>
            </p:custDataLst>
          </p:nvPr>
        </p:nvSpPr>
        <p:spPr>
          <a:xfrm>
            <a:off x="6445250" y="0"/>
            <a:ext cx="5200015" cy="4291330"/>
          </a:xfrm>
          <a:prstGeom prst="rect">
            <a:avLst/>
          </a:prstGeom>
          <a:blipFill dpi="0" rotWithShape="0">
            <a:blip r:embed="rId13"/>
            <a:srcRect/>
            <a:stretch>
              <a:fillRect t="-10587" b="-105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背景">
            <a:extLst>
              <a:ext uri="{FF2B5EF4-FFF2-40B4-BE49-F238E27FC236}">
                <a16:creationId xmlns:a16="http://schemas.microsoft.com/office/drawing/2014/main" id="{A1D0DB00-D126-06D2-A377-FDF8D0FEAEF8}"/>
              </a:ext>
            </a:extLst>
          </p:cNvPr>
          <p:cNvSpPr/>
          <p:nvPr/>
        </p:nvSpPr>
        <p:spPr>
          <a:xfrm>
            <a:off x="-44612" y="-1372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平滑1">
            <a:extLst>
              <a:ext uri="{FF2B5EF4-FFF2-40B4-BE49-F238E27FC236}">
                <a16:creationId xmlns:a16="http://schemas.microsoft.com/office/drawing/2014/main" id="{8BF80F8B-3A57-9141-1CB8-0BFD6A33A3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1" name="平滑3">
            <a:extLst>
              <a:ext uri="{FF2B5EF4-FFF2-40B4-BE49-F238E27FC236}">
                <a16:creationId xmlns:a16="http://schemas.microsoft.com/office/drawing/2014/main" id="{F2C78AF2-8C73-C685-9DCA-243ED7E5EC63}"/>
              </a:ext>
            </a:extLst>
          </p:cNvPr>
          <p:cNvGrpSpPr/>
          <p:nvPr/>
        </p:nvGrpSpPr>
        <p:grpSpPr>
          <a:xfrm>
            <a:off x="10664190" y="261620"/>
            <a:ext cx="1121410" cy="314960"/>
            <a:chOff x="10346364" y="648401"/>
            <a:chExt cx="1184069" cy="403309"/>
          </a:xfrm>
          <a:solidFill>
            <a:schemeClr val="accent1"/>
          </a:solidFill>
        </p:grpSpPr>
        <p:sp>
          <p:nvSpPr>
            <p:cNvPr id="22" name="5">
              <a:extLst>
                <a:ext uri="{FF2B5EF4-FFF2-40B4-BE49-F238E27FC236}">
                  <a16:creationId xmlns:a16="http://schemas.microsoft.com/office/drawing/2014/main" id="{A08830B4-D901-FCB8-1344-ECF2FDD5835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4">
              <a:extLst>
                <a:ext uri="{FF2B5EF4-FFF2-40B4-BE49-F238E27FC236}">
                  <a16:creationId xmlns:a16="http://schemas.microsoft.com/office/drawing/2014/main" id="{BAD5A5E3-0032-93E7-5235-8459379152C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3">
              <a:extLst>
                <a:ext uri="{FF2B5EF4-FFF2-40B4-BE49-F238E27FC236}">
                  <a16:creationId xmlns:a16="http://schemas.microsoft.com/office/drawing/2014/main" id="{99DE04CE-4E7E-77E1-D57F-7EA112B8AD1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2">
              <a:extLst>
                <a:ext uri="{FF2B5EF4-FFF2-40B4-BE49-F238E27FC236}">
                  <a16:creationId xmlns:a16="http://schemas.microsoft.com/office/drawing/2014/main" id="{8BA7C765-F64F-6CC9-57BE-F48E2DFB189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1">
              <a:extLst>
                <a:ext uri="{FF2B5EF4-FFF2-40B4-BE49-F238E27FC236}">
                  <a16:creationId xmlns:a16="http://schemas.microsoft.com/office/drawing/2014/main" id="{57176514-FD96-D705-6AF0-823732788D0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!!平滑1"/>
          <p:cNvSpPr/>
          <p:nvPr>
            <p:custDataLst>
              <p:tags r:id="rId3"/>
            </p:custDataLst>
          </p:nvPr>
        </p:nvSpPr>
        <p:spPr>
          <a:xfrm>
            <a:off x="941705" y="5240231"/>
            <a:ext cx="916735" cy="916735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内容"/>
          <p:cNvSpPr txBox="1"/>
          <p:nvPr>
            <p:custDataLst>
              <p:tags r:id="rId4"/>
            </p:custDataLst>
          </p:nvPr>
        </p:nvSpPr>
        <p:spPr>
          <a:xfrm>
            <a:off x="5629274" y="1921757"/>
            <a:ext cx="5969000" cy="3768924"/>
          </a:xfrm>
          <a:prstGeom prst="rect">
            <a:avLst/>
          </a:prstGeom>
          <a:noFill/>
        </p:spPr>
        <p:txBody>
          <a:bodyPr wrap="square" rtlCol="0" anchor="t" anchorCtr="0"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375"/>
              </a:spcBef>
              <a:spcAft>
                <a:spcPts val="625"/>
              </a:spcAft>
            </a:pPr>
            <a:r>
              <a:rPr lang="en-US" altLang="zh-CN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Java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网上购物系统开发与实现
本章节将介绍</a:t>
            </a:r>
            <a:r>
              <a:rPr lang="en-US" altLang="zh-CN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Java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网上购物系统的开发背景、目标、功能和特点。我们将详细描述系统的整体架构、数据库设计以及主要功能模块的实现。
</a:t>
            </a:r>
            <a:r>
              <a:rPr lang="en-US" altLang="zh-CN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1.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网上购物功能实现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
</a:t>
            </a:r>
            <a:r>
              <a:rPr lang="en-US" altLang="zh-CN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2.</a:t>
            </a:r>
            <a:r>
              <a:rPr lang="en-US" altLang="zh-CN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 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用户注册与登录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
网上购物系统的用户注册与登录功能是基础功能之一。系统提供用户注册页面，用户可以输入个人信息并提交。系统会验证用户输入的信息是否合法，如姓名、邮箱地址等。注册成功后，用户可以使用注册时提供的邮箱和密码进行登录。登录成功后，用户可以进入个人中心查看订单信息。
</a:t>
            </a:r>
            <a:r>
              <a:rPr lang="en-US" altLang="zh-CN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3.</a:t>
            </a:r>
            <a:r>
              <a:rPr lang="en-US" altLang="zh-CN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 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商品展示与搜索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" panose="00020600040101010101" pitchFamily="18" charset="-122"/>
                <a:sym typeface="思源黑体 CN" panose="020B0500000000000000" pitchFamily="34" charset="-122"/>
              </a:rPr>
              <a:t>
网上购物系统需要展示商品信息，并提供搜索功能。系统需要设计商品数据模型，包括商品名称、价格、描述、图片等信息。同时，系统需要提供搜索框，用户可以通过输入关键词搜索商品，并展示符合条件的商品列表。
</a:t>
            </a:r>
          </a:p>
        </p:txBody>
      </p:sp>
      <p:sp>
        <p:nvSpPr>
          <p:cNvPr id="3" name="标题"/>
          <p:cNvSpPr txBox="1"/>
          <p:nvPr>
            <p:custDataLst>
              <p:tags r:id="rId5"/>
            </p:custDataLst>
          </p:nvPr>
        </p:nvSpPr>
        <p:spPr>
          <a:xfrm>
            <a:off x="796345" y="757267"/>
            <a:ext cx="698558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  <a:sym typeface="思源黑体 CN" panose="020B0500000000000000" pitchFamily="34" charset="-122"/>
              </a:rPr>
              <a:t>实现网上购物功能</a:t>
            </a:r>
            <a:endParaRPr lang="zh-CN" alt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  <a:sym typeface="思源黑体 CN" panose="020B05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810E03-FE59-73C9-8981-EB34E645BD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89" y="1563609"/>
            <a:ext cx="4638294" cy="4638294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8CD903E-24EF-62B8-1D1B-CEDAF3F9003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560695" y="1960289"/>
            <a:ext cx="5969000" cy="223520"/>
          </a:xfrm>
          <a:prstGeom prst="roundRect">
            <a:avLst>
              <a:gd name="adj" fmla="val 8000"/>
            </a:avLst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E229E76-CD43-0FA7-2D92-A792404549F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593715" y="2216397"/>
            <a:ext cx="5969000" cy="50800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5AA01E-13C1-3FF2-184C-77957947CBE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593715" y="2292597"/>
            <a:ext cx="5969000" cy="472440"/>
          </a:xfrm>
          <a:prstGeom prst="roundRect">
            <a:avLst>
              <a:gd name="adj" fmla="val 8000"/>
            </a:avLst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30BE026-CD1B-1E9A-73B1-3AEEEF7CFED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593715" y="2739637"/>
            <a:ext cx="5969000" cy="50800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19A77DB-5CE9-7D0D-9BD1-E6A1CFD8631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698490" y="2815837"/>
            <a:ext cx="5969000" cy="274320"/>
          </a:xfrm>
          <a:prstGeom prst="roundRect">
            <a:avLst>
              <a:gd name="adj" fmla="val 8000"/>
            </a:avLst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FA2313A-7338-2A59-636E-E20EEA24CFA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698490" y="3064757"/>
            <a:ext cx="5969000" cy="50800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3DBEFA5-5DAC-1A4B-F749-7E55CDBA467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698490" y="3140957"/>
            <a:ext cx="5969000" cy="274320"/>
          </a:xfrm>
          <a:prstGeom prst="roundRect">
            <a:avLst>
              <a:gd name="adj" fmla="val 8000"/>
            </a:avLst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F43AB4D-7EC1-5D58-FA7F-D6300078425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698490" y="3389877"/>
            <a:ext cx="5969000" cy="50800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475FE9F-7540-B97E-DE85-670B904E173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593715" y="2982355"/>
            <a:ext cx="5969000" cy="1908169"/>
          </a:xfrm>
          <a:prstGeom prst="roundRect">
            <a:avLst>
              <a:gd name="adj" fmla="val 8000"/>
            </a:avLst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5E661FA-AAEA-0791-E2FA-AA7044690A7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593715" y="4111237"/>
            <a:ext cx="5969000" cy="50800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ECB11B8-115F-E846-6349-A0B3966F0E8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698490" y="4187437"/>
            <a:ext cx="5969000" cy="274320"/>
          </a:xfrm>
          <a:prstGeom prst="roundRect">
            <a:avLst>
              <a:gd name="adj" fmla="val 8000"/>
            </a:avLst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0F81BE6-8595-E79C-B0F7-9DF85B30384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698490" y="4436357"/>
            <a:ext cx="5969000" cy="50800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4E8EDD2-993B-29B0-5012-AA4F54ABA7AA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480241" y="4590804"/>
            <a:ext cx="5969000" cy="670560"/>
          </a:xfrm>
          <a:prstGeom prst="roundRect">
            <a:avLst>
              <a:gd name="adj" fmla="val 8000"/>
            </a:avLst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PPT_THEMETITLE" val="Java网上购物系统开发与实现"/>
  <p:tag name="TAG_PRESENTATION_STYLE" val="商务"/>
  <p:tag name="TAG_CHATPPT_ID" val="885daa74bdd3467380bed10e8cc480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WORDCLOUD"/>
  <p:tag name="TAG_IMAGE_TYPE" val="云图"/>
  <p:tag name="TAG_CHATSHAPE_IMAGE_FILE" val="C:\Users\1\AppData\Roaming\BIYOO\temp\8aea6731b30846b5914a8bb949bc3bf0.pn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TE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YOO_CHATSHAPE_TYPE" val="YOO_CHATSHAPE_IMAGE"/>
  <p:tag name="TAG_CHATSHAPE_IMAGE_FILE" val="C:\Users\1\AppData\Roaming\BIYOO\temp\e2d4acbb78e94f1b81a7791196e6c5ef.p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YOO_CHATSHAPE_TYPE" val="YOO_CHATSHAPE_CONTEN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YOO_CHATSHAPE_TYPE" val="YOO_CHATSHAPE_IMAGE"/>
  <p:tag name="TAG_CHATSHAPE_IMAGE_FILE" val="C:\Users\1\AppData\Roaming\BIYOO\temp\926ce73d81ed473c9521f85d10e3fee5.png"/>
  <p:tag name="TAG_CHATSHAPE_IMAGE_URL" val="https://download.yoo-ai.com/copydone/20231027/15b4190e-7491-11ee-9387-fa163e050381.p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YOO_CHATSHAPE_TYPE" val="YOO_CHATSHAPE_IMAGE"/>
  <p:tag name="TAG_CHATSHAPE_IMAGE_FILE" val="C:\Users\1\AppData\Roaming\BIYOO\temp\3243a5e6869349338dfa6f19fee7b626.png"/>
  <p:tag name="TAG_CHATSHAPE_IMAGE_URL" val="https://image.yoojober.com/ppt-illustration/AM/98be8b89-f577-11ed-a6be-b42e99e89dc7.p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ATEYEAR"/>
  <p:tag name="YOO_CHATSHAPE_AUTHOR" val="尤小优4366"/>
  <p:tag name="YOO_CHATSHAPE_DATEYEAR" val="202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YOO_CHATSHAPE_TYPE" val="YOO_CHATSHAPE_DATE"/>
  <p:tag name="YOO_CHATSHAPE_DATE" val="2023/10/2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1\AppData\Roaming\BIYOO\temp\9abaa0f0ad494a67a8d594aa3d658d9d.pn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1\AppData\Roaming\BIYOO\temp\f85cef1693a8496ea6015e264ce889cd.png"/>
  <p:tag name="TAG_CHATSHAPE_IMAGE_URL" val="https://image.yoojober.com/ppt-illustration/AM/8c42ba98-f577-11ed-9c69-b42e99e89dc7.pn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AUTHOR"/>
  <p:tag name="YOO_CHATSHAPE_AUTHOR" val="尤小优436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MPANY"/>
  <p:tag name="YOO_CHATSHAPE_COMPANY" val="BIYOO-CHATPPT TEA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1\AppData\Roaming\BIYOO\temp\1fbe6efabab84273b637a3768176c211.p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1\AppData\Roaming\BIYOO\temp\6eabdc8e1360484db9418fbc390d2550.png"/>
  <p:tag name="TAG_CHATSHAPE_IMAGE_URL" val="https://download.yoo-ai.com/copydone/20231027/221167a6-7491-11ee-b414-fa163e050381.p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1\AppData\Roaming\BIYOO\temp\dc7ea49cc44c4a429aa96987561a3647.png"/>
  <p:tag name="TAG_CHATSHAPE_IMAGE_URL" val="https://download.yoo-ai.com/copydone/20231027/377d81ec-7491-11ee-9078-fa163e3b0a47.p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片"/>
  <p:tag name="YOO_CHATPAGE_TYPE" val="YOO_CHATPAGE_CONTENT"/>
  <p:tag name="YOO_CHATPPT_CONTENT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  <p:tag name="TAG_CHATSHAPE_IMAGE_FILE" val="C:\Users\1\AppData\Roaming\BIYOO\temp\18d32726f5ac45baa2aba83812abb3e9.p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片"/>
  <p:tag name="YOO_CHATPAGE_TYPE" val="YOO_CHATPAGE_CONTENT"/>
  <p:tag name="YOO_CHATPPT_CONTENT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CONTEN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heme/theme1.xml><?xml version="1.0" encoding="utf-8"?>
<a:theme xmlns:a="http://schemas.openxmlformats.org/drawingml/2006/main" name="3_Office Theme_2025855842">
  <a:themeElements>
    <a:clrScheme name="自定义 76">
      <a:dk1>
        <a:srgbClr val="112C3E"/>
      </a:dk1>
      <a:lt1>
        <a:srgbClr val="FFFFFF"/>
      </a:lt1>
      <a:dk2>
        <a:srgbClr val="FFFFFF"/>
      </a:dk2>
      <a:lt2>
        <a:srgbClr val="D6EFFF"/>
      </a:lt2>
      <a:accent1>
        <a:srgbClr val="2CADFF"/>
      </a:accent1>
      <a:accent2>
        <a:srgbClr val="C779D0"/>
      </a:accent2>
      <a:accent3>
        <a:srgbClr val="C0F7AB"/>
      </a:accent3>
      <a:accent4>
        <a:srgbClr val="FDFF96"/>
      </a:accent4>
      <a:accent5>
        <a:srgbClr val="FF968A"/>
      </a:accent5>
      <a:accent6>
        <a:srgbClr val="ADADED"/>
      </a:accent6>
      <a:hlink>
        <a:srgbClr val="2CADFF"/>
      </a:hlink>
      <a:folHlink>
        <a:srgbClr val="C779D0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_2025855841">
  <a:themeElements>
    <a:clrScheme name="自定义 76">
      <a:dk1>
        <a:srgbClr val="112C3E"/>
      </a:dk1>
      <a:lt1>
        <a:srgbClr val="FFFFFF"/>
      </a:lt1>
      <a:dk2>
        <a:srgbClr val="FFFFFF"/>
      </a:dk2>
      <a:lt2>
        <a:srgbClr val="D6EFFF"/>
      </a:lt2>
      <a:accent1>
        <a:srgbClr val="2CADFF"/>
      </a:accent1>
      <a:accent2>
        <a:srgbClr val="C779D0"/>
      </a:accent2>
      <a:accent3>
        <a:srgbClr val="C0F7AB"/>
      </a:accent3>
      <a:accent4>
        <a:srgbClr val="FDFF96"/>
      </a:accent4>
      <a:accent5>
        <a:srgbClr val="FF968A"/>
      </a:accent5>
      <a:accent6>
        <a:srgbClr val="ADADED"/>
      </a:accent6>
      <a:hlink>
        <a:srgbClr val="2CADFF"/>
      </a:hlink>
      <a:folHlink>
        <a:srgbClr val="C779D0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_2025855855">
  <a:themeElements>
    <a:clrScheme name="自定义 74">
      <a:dk1>
        <a:srgbClr val="112C3E"/>
      </a:dk1>
      <a:lt1>
        <a:srgbClr val="FFFFFF"/>
      </a:lt1>
      <a:dk2>
        <a:srgbClr val="FFFFFF"/>
      </a:dk2>
      <a:lt2>
        <a:srgbClr val="D6EFFF"/>
      </a:lt2>
      <a:accent1>
        <a:srgbClr val="2CADFF"/>
      </a:accent1>
      <a:accent2>
        <a:srgbClr val="C779D0"/>
      </a:accent2>
      <a:accent3>
        <a:srgbClr val="C0F7AB"/>
      </a:accent3>
      <a:accent4>
        <a:srgbClr val="FDFF96"/>
      </a:accent4>
      <a:accent5>
        <a:srgbClr val="FF968A"/>
      </a:accent5>
      <a:accent6>
        <a:srgbClr val="ADADED"/>
      </a:accent6>
      <a:hlink>
        <a:srgbClr val="2CADFF"/>
      </a:hlink>
      <a:folHlink>
        <a:srgbClr val="C779D0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10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11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12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13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14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15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16.xml><?xml version="1.0" encoding="utf-8"?>
<a:themeOverride xmlns:a="http://schemas.openxmlformats.org/drawingml/2006/main">
  <a:clrScheme name="自定义 74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17.xml><?xml version="1.0" encoding="utf-8"?>
<a:themeOverride xmlns:a="http://schemas.openxmlformats.org/drawingml/2006/main">
  <a:clrScheme name="自定义 74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18.xml><?xml version="1.0" encoding="utf-8"?>
<a:themeOverride xmlns:a="http://schemas.openxmlformats.org/drawingml/2006/main">
  <a:clrScheme name="自定义 74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19.xml><?xml version="1.0" encoding="utf-8"?>
<a:themeOverride xmlns:a="http://schemas.openxmlformats.org/drawingml/2006/main">
  <a:clrScheme name="自定义 74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2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20.xml><?xml version="1.0" encoding="utf-8"?>
<a:themeOverride xmlns:a="http://schemas.openxmlformats.org/drawingml/2006/main">
  <a:clrScheme name="自定义 74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21.xml><?xml version="1.0" encoding="utf-8"?>
<a:themeOverride xmlns:a="http://schemas.openxmlformats.org/drawingml/2006/main">
  <a:clrScheme name="自定义 74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22.xml><?xml version="1.0" encoding="utf-8"?>
<a:themeOverride xmlns:a="http://schemas.openxmlformats.org/drawingml/2006/main">
  <a:clrScheme name="自定义 74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23.xml><?xml version="1.0" encoding="utf-8"?>
<a:themeOverride xmlns:a="http://schemas.openxmlformats.org/drawingml/2006/main">
  <a:clrScheme name="自定义 74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3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4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5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6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7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8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ppt/theme/themeOverride9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779D0"/>
    </a:accent2>
    <a:accent3>
      <a:srgbClr val="C0F7AB"/>
    </a:accent3>
    <a:accent4>
      <a:srgbClr val="FDFF96"/>
    </a:accent4>
    <a:accent5>
      <a:srgbClr val="FF968A"/>
    </a:accent5>
    <a:accent6>
      <a:srgbClr val="ADADED"/>
    </a:accent6>
    <a:hlink>
      <a:srgbClr val="2CADFF"/>
    </a:hlink>
    <a:folHlink>
      <a:srgbClr val="C779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961</Words>
  <Application>Microsoft Office PowerPoint</Application>
  <PresentationFormat>宽屏</PresentationFormat>
  <Paragraphs>28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OPlusSans 3.0</vt:lpstr>
      <vt:lpstr>OPPOSans M</vt:lpstr>
      <vt:lpstr>等线</vt:lpstr>
      <vt:lpstr>思源黑体 CN</vt:lpstr>
      <vt:lpstr>微软雅黑</vt:lpstr>
      <vt:lpstr>Arial</vt:lpstr>
      <vt:lpstr>Franklin Gothic Book</vt:lpstr>
      <vt:lpstr>Franklin Gothic Medium</vt:lpstr>
      <vt:lpstr>3_Office Theme_2025855842</vt:lpstr>
      <vt:lpstr>1_Office Theme_2025855841</vt:lpstr>
      <vt:lpstr>2_Office Theme_2025855855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天 邱</dc:creator>
  <cp:lastModifiedBy>天 邱</cp:lastModifiedBy>
  <cp:revision>23</cp:revision>
  <dcterms:created xsi:type="dcterms:W3CDTF">2023-10-27T06:20:51Z</dcterms:created>
  <dcterms:modified xsi:type="dcterms:W3CDTF">2023-10-27T06:34:50Z</dcterms:modified>
</cp:coreProperties>
</file>